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4" r:id="rId22"/>
    <p:sldId id="275" r:id="rId23"/>
    <p:sldId id="276" r:id="rId24"/>
    <p:sldId id="277" r:id="rId25"/>
    <p:sldId id="278" r:id="rId26"/>
    <p:sldId id="285" r:id="rId27"/>
    <p:sldId id="286" r:id="rId28"/>
    <p:sldId id="287" r:id="rId29"/>
    <p:sldId id="279" r:id="rId30"/>
    <p:sldId id="283" r:id="rId31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33"/>
      <p:bold r:id="rId34"/>
    </p:embeddedFont>
    <p:embeddedFont>
      <p:font typeface="Courgette" panose="02020500000000000000" charset="0"/>
      <p:regular r:id="rId35"/>
    </p:embeddedFont>
    <p:embeddedFont>
      <p:font typeface="Cambria Math" panose="02040503050406030204" pitchFamily="18" charset="0"/>
      <p:regular r:id="rId36"/>
    </p:embeddedFont>
    <p:embeddedFont>
      <p:font typeface="Libre Baskerville" panose="02020500000000000000" charset="0"/>
      <p:regular r:id="rId37"/>
      <p:bold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69F73A-AD60-48C4-B3AB-221B6EA63D13}">
  <a:tblStyle styleId="{2269F73A-AD60-48C4-B3AB-221B6EA63D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1" autoAdjust="0"/>
    <p:restoredTop sz="82230" autoAdjust="0"/>
  </p:normalViewPr>
  <p:slideViewPr>
    <p:cSldViewPr snapToGrid="0">
      <p:cViewPr>
        <p:scale>
          <a:sx n="125" d="100"/>
          <a:sy n="125" d="100"/>
        </p:scale>
        <p:origin x="612" y="-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beeae8bb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7abeeae8b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abeeae8bb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g7abeeae8bb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abeeae8bb_2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g7abeeae8bb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beeae8bb_2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g7abeeae8bb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beeae8bb_2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g7abeeae8bb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abeeae8bb_2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g7abeeae8bb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abeeae8bb_2_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g7abeeae8bb_2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abeeae8bb_2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7abeeae8bb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abeeae8bb_2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 smtClean="0"/>
              <a:t>Forest Cover Type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 smtClean="0"/>
              <a:t>→</a:t>
            </a:r>
            <a:r>
              <a:rPr lang="zh-TW" altLang="en-US" dirty="0" smtClean="0"/>
              <a:t>包含從美國森林服務（</a:t>
            </a:r>
            <a:r>
              <a:rPr lang="en-US" altLang="zh-TW" dirty="0" smtClean="0"/>
              <a:t>USFS</a:t>
            </a:r>
            <a:r>
              <a:rPr lang="zh-TW" altLang="en-US" dirty="0" smtClean="0"/>
              <a:t>）區域</a:t>
            </a:r>
            <a:r>
              <a:rPr lang="en-US" altLang="zh-TW" dirty="0" smtClean="0"/>
              <a:t>2</a:t>
            </a:r>
            <a:r>
              <a:rPr lang="zh-TW" altLang="en-US" dirty="0" smtClean="0"/>
              <a:t>資源信息系統（</a:t>
            </a:r>
            <a:r>
              <a:rPr lang="en-US" altLang="zh-TW" dirty="0" smtClean="0"/>
              <a:t>RIS</a:t>
            </a:r>
            <a:r>
              <a:rPr lang="zh-TW" altLang="en-US" dirty="0" smtClean="0"/>
              <a:t>）數據獲得的</a:t>
            </a:r>
            <a:r>
              <a:rPr lang="en-US" altLang="zh-TW" dirty="0" smtClean="0"/>
              <a:t>30 x 30</a:t>
            </a:r>
            <a:r>
              <a:rPr lang="zh-TW" altLang="en-US" dirty="0" smtClean="0"/>
              <a:t>米單元的森林覆蓋類型。 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撲克手數據集的每個記錄都是一筆</a:t>
            </a:r>
            <a:r>
              <a:rPr lang="en-US" altLang="zh-TW" dirty="0" smtClean="0"/>
              <a:t>instance</a:t>
            </a:r>
            <a:r>
              <a:rPr lang="zh-TW" altLang="en-US" dirty="0" smtClean="0"/>
              <a:t>，該手由從</a:t>
            </a:r>
            <a:r>
              <a:rPr lang="en-US" altLang="zh-TW" dirty="0" smtClean="0"/>
              <a:t>52</a:t>
            </a:r>
            <a:r>
              <a:rPr lang="zh-TW" altLang="en-US" dirty="0" smtClean="0"/>
              <a:t>張標準牌組中抽出的五張撲克牌組成。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→每張紙牌使用兩個屬性（花色</a:t>
            </a:r>
            <a:r>
              <a:rPr lang="en-US" altLang="zh-TW" dirty="0" smtClean="0"/>
              <a:t>suit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rank</a:t>
            </a:r>
            <a:r>
              <a:rPr lang="zh-TW" altLang="en-US" dirty="0" smtClean="0"/>
              <a:t>）進行描述，總共具有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個預測屬性。 有一個類別屬性描述“撲克手”像是</a:t>
            </a:r>
            <a:r>
              <a:rPr lang="en-US" altLang="zh-TW" dirty="0" smtClean="0"/>
              <a:t>one </a:t>
            </a:r>
            <a:r>
              <a:rPr lang="en-US" altLang="zh-TW" dirty="0" err="1" smtClean="0"/>
              <a:t>pair,full</a:t>
            </a:r>
            <a:r>
              <a:rPr lang="en-US" altLang="zh-TW" dirty="0" smtClean="0"/>
              <a:t> house</a:t>
            </a:r>
            <a:r>
              <a:rPr lang="zh-TW" altLang="en-US" dirty="0" smtClean="0"/>
              <a:t>等等。</a:t>
            </a:r>
            <a:endParaRPr dirty="0"/>
          </a:p>
        </p:txBody>
      </p:sp>
      <p:sp>
        <p:nvSpPr>
          <p:cNvPr id="428" name="Google Shape;428;g7abeeae8bb_2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abeeae8bb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0" name="Google Shape;440;g7abeeae8bb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abeeae8bb_2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7abeeae8bb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beeae8bb_2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7abeeae8bb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abeeae8bb_2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7abeeae8bb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114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abeeae8bb_2_4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g7abeeae8bb_2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abeeae8bb_2_4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g7abeeae8b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abeeae8bb_2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7abeeae8bb_2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ac20834e5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7" name="Google Shape;507;g7ac20834e5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abeeae8bb_2_4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g7abeeae8bb_2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0337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abeeae8bb_2_4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g7abeeae8bb_2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2505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abeeae8bb_2_4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g7abeeae8bb_2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515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abeeae8bb_2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7abeeae8bb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abeeae8bb_2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abeeae8bb_2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abeeae8bb_2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7abeeae8bb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beeae8bb_2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串流資料特徵： 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資料快速持續到達，潛在大小也許是無窮無盡的 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資料來源眾多，格式複雜 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應用</a:t>
            </a:r>
            <a:r>
              <a:rPr lang="en-US" altLang="zh-TW" dirty="0" smtClean="0"/>
              <a:t>:</a:t>
            </a: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金融機構即時追蹤股市的變動、計算風險值，以及根據股價波動來自動重新平衡投資組合。</a:t>
            </a:r>
            <a:endParaRPr dirty="0"/>
          </a:p>
        </p:txBody>
      </p:sp>
      <p:sp>
        <p:nvSpPr>
          <p:cNvPr id="188" name="Google Shape;188;g7abeeae8bb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abeeae8bb_2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 smtClean="0"/>
              <a:t>挑戰</a:t>
            </a:r>
            <a:r>
              <a:rPr lang="en-US" altLang="zh-TW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 smtClean="0"/>
              <a:t>資料量大，但不是十分關注儲存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2" name="Google Shape;202;g7abeeae8bb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beeae8bb_2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g7abeeae8bb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abeeae8bb_2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7abeeae8bb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beeae8bb_2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g7abeeae8bb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abeeae8bb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g7abeeae8b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324725" y="2571750"/>
            <a:ext cx="6864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zh-TW" sz="22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Enhancing Very Fast Decision Tree with Local Split-Time Predictions</a:t>
            </a:r>
            <a:endParaRPr sz="22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555655" y="4542275"/>
            <a:ext cx="172515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汇报人：优品PPT</a:t>
            </a: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555656" y="3454444"/>
            <a:ext cx="2405638" cy="43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zh-TW" sz="8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Fresh business general template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zh-TW" sz="8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Applicable to enterprise introduction, summary report, sales marketing, chart data</a:t>
            </a:r>
            <a:endParaRPr sz="8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32" name="Google Shape;132;p25"/>
          <p:cNvCxnSpPr/>
          <p:nvPr/>
        </p:nvCxnSpPr>
        <p:spPr>
          <a:xfrm>
            <a:off x="6033859" y="-134763"/>
            <a:ext cx="3008803" cy="5280093"/>
          </a:xfrm>
          <a:prstGeom prst="straightConnector1">
            <a:avLst/>
          </a:prstGeom>
          <a:noFill/>
          <a:ln w="952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1138286" y="-28280"/>
            <a:ext cx="8005713" cy="3712191"/>
          </a:xfrm>
          <a:prstGeom prst="straightConnector1">
            <a:avLst/>
          </a:prstGeom>
          <a:noFill/>
          <a:ln w="952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" name="Google Shape;134;p25"/>
          <p:cNvCxnSpPr/>
          <p:nvPr/>
        </p:nvCxnSpPr>
        <p:spPr>
          <a:xfrm rot="10800000" flipH="1">
            <a:off x="7310446" y="-134763"/>
            <a:ext cx="1418294" cy="5275165"/>
          </a:xfrm>
          <a:prstGeom prst="straightConnector1">
            <a:avLst/>
          </a:prstGeom>
          <a:noFill/>
          <a:ln w="952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25"/>
          <p:cNvSpPr/>
          <p:nvPr/>
        </p:nvSpPr>
        <p:spPr>
          <a:xfrm>
            <a:off x="6829008" y="1283002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7826780" y="3038068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6942841" y="0"/>
            <a:ext cx="2195018" cy="3683910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1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5885722" y="2145555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404375" y="3683875"/>
            <a:ext cx="49938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M10815021  吳婉菱</a:t>
            </a:r>
            <a:endParaRPr sz="9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M10815017  張代杰</a:t>
            </a:r>
            <a:endParaRPr sz="90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M10815095  彭政嘉</a:t>
            </a:r>
            <a:endParaRPr sz="90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Losing, V., Wersing, H., &amp; Hammer, B. (2018, November). Enhancing Very Fast Decision Trees with Local Split-Time Predictions. In </a:t>
            </a:r>
            <a:r>
              <a:rPr lang="zh-TW" sz="1000" b="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 IEEE International Conference on Data Mining (ICDM)</a:t>
            </a:r>
            <a:r>
              <a:rPr lang="zh-TW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(pp. 287-296). IEEE.</a:t>
            </a:r>
            <a:endParaRPr sz="9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Classification of stream data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Very Fast Decision Tree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1043050" y="1413144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1406600" y="1360975"/>
            <a:ext cx="682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Calculate the information gain and pick up the best two attributes </a:t>
            </a:r>
            <a:endParaRPr sz="1800" b="1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1043050" y="2253463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1406600" y="2201294"/>
            <a:ext cx="6821100" cy="19439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61" t="-21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" name="Google Shape;593;p52"/>
          <p:cNvSpPr/>
          <p:nvPr/>
        </p:nvSpPr>
        <p:spPr>
          <a:xfrm>
            <a:off x="5922929" y="2006693"/>
            <a:ext cx="2961912" cy="563880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94;p52"/>
          <p:cNvSpPr/>
          <p:nvPr/>
        </p:nvSpPr>
        <p:spPr>
          <a:xfrm>
            <a:off x="6090569" y="21362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95;p52"/>
          <p:cNvSpPr/>
          <p:nvPr/>
        </p:nvSpPr>
        <p:spPr>
          <a:xfrm>
            <a:off x="6576917" y="237626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596;p52"/>
          <p:cNvSpPr/>
          <p:nvPr/>
        </p:nvSpPr>
        <p:spPr>
          <a:xfrm>
            <a:off x="6524909" y="21743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597;p52"/>
          <p:cNvSpPr/>
          <p:nvPr/>
        </p:nvSpPr>
        <p:spPr>
          <a:xfrm>
            <a:off x="6033419" y="24029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598;p52"/>
          <p:cNvSpPr/>
          <p:nvPr/>
        </p:nvSpPr>
        <p:spPr>
          <a:xfrm>
            <a:off x="7050113" y="223148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599;p52"/>
          <p:cNvSpPr/>
          <p:nvPr/>
        </p:nvSpPr>
        <p:spPr>
          <a:xfrm>
            <a:off x="7300060" y="226196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600;p52"/>
          <p:cNvSpPr/>
          <p:nvPr/>
        </p:nvSpPr>
        <p:spPr>
          <a:xfrm>
            <a:off x="7574514" y="21743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601;p52"/>
          <p:cNvSpPr/>
          <p:nvPr/>
        </p:nvSpPr>
        <p:spPr>
          <a:xfrm>
            <a:off x="6775659" y="21743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602;p52"/>
          <p:cNvSpPr/>
          <p:nvPr/>
        </p:nvSpPr>
        <p:spPr>
          <a:xfrm>
            <a:off x="8013669" y="211718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603;p52"/>
          <p:cNvSpPr/>
          <p:nvPr/>
        </p:nvSpPr>
        <p:spPr>
          <a:xfrm>
            <a:off x="8467433" y="21743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604;p52"/>
          <p:cNvSpPr/>
          <p:nvPr/>
        </p:nvSpPr>
        <p:spPr>
          <a:xfrm>
            <a:off x="6242969" y="22886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606;p52"/>
          <p:cNvSpPr/>
          <p:nvPr/>
        </p:nvSpPr>
        <p:spPr>
          <a:xfrm>
            <a:off x="8240551" y="22886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609;p52"/>
          <p:cNvSpPr/>
          <p:nvPr/>
        </p:nvSpPr>
        <p:spPr>
          <a:xfrm>
            <a:off x="6395369" y="24410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610;p52"/>
          <p:cNvSpPr/>
          <p:nvPr/>
        </p:nvSpPr>
        <p:spPr>
          <a:xfrm>
            <a:off x="8648389" y="238388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611;p52"/>
          <p:cNvSpPr/>
          <p:nvPr/>
        </p:nvSpPr>
        <p:spPr>
          <a:xfrm>
            <a:off x="8698224" y="2057480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12;p52"/>
          <p:cNvSpPr/>
          <p:nvPr/>
        </p:nvSpPr>
        <p:spPr>
          <a:xfrm>
            <a:off x="6740619" y="1777088"/>
            <a:ext cx="1341120" cy="228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Stream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613;p52"/>
          <p:cNvCxnSpPr/>
          <p:nvPr/>
        </p:nvCxnSpPr>
        <p:spPr>
          <a:xfrm>
            <a:off x="7414360" y="2570573"/>
            <a:ext cx="0" cy="309071"/>
          </a:xfrm>
          <a:prstGeom prst="straightConnector1">
            <a:avLst/>
          </a:prstGeom>
          <a:noFill/>
          <a:ln w="19050" cap="flat" cmpd="sng">
            <a:solidFill>
              <a:srgbClr val="4171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614;p52"/>
          <p:cNvSpPr/>
          <p:nvPr/>
        </p:nvSpPr>
        <p:spPr>
          <a:xfrm>
            <a:off x="5922929" y="2879644"/>
            <a:ext cx="2966992" cy="184785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15;p52"/>
          <p:cNvSpPr/>
          <p:nvPr/>
        </p:nvSpPr>
        <p:spPr>
          <a:xfrm>
            <a:off x="7307814" y="3188250"/>
            <a:ext cx="360229" cy="360229"/>
          </a:xfrm>
          <a:prstGeom prst="ellipse">
            <a:avLst/>
          </a:prstGeom>
          <a:noFill/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616;p52"/>
          <p:cNvCxnSpPr>
            <a:stCxn id="15" idx="3"/>
          </p:cNvCxnSpPr>
          <p:nvPr/>
        </p:nvCxnSpPr>
        <p:spPr>
          <a:xfrm flipH="1">
            <a:off x="7168268" y="3495725"/>
            <a:ext cx="192300" cy="264600"/>
          </a:xfrm>
          <a:prstGeom prst="straightConnector1">
            <a:avLst/>
          </a:prstGeom>
          <a:noFill/>
          <a:ln w="12700" cap="flat" cmpd="sng">
            <a:solidFill>
              <a:srgbClr val="41719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617;p52"/>
          <p:cNvCxnSpPr>
            <a:stCxn id="15" idx="5"/>
          </p:cNvCxnSpPr>
          <p:nvPr/>
        </p:nvCxnSpPr>
        <p:spPr>
          <a:xfrm>
            <a:off x="7615289" y="3495725"/>
            <a:ext cx="161400" cy="264600"/>
          </a:xfrm>
          <a:prstGeom prst="straightConnector1">
            <a:avLst/>
          </a:prstGeom>
          <a:noFill/>
          <a:ln w="12700" cap="flat" cmpd="sng">
            <a:solidFill>
              <a:srgbClr val="6B90B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618;p52"/>
          <p:cNvSpPr/>
          <p:nvPr/>
        </p:nvSpPr>
        <p:spPr>
          <a:xfrm>
            <a:off x="6971825" y="3760380"/>
            <a:ext cx="330324" cy="26607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619;p52"/>
          <p:cNvSpPr/>
          <p:nvPr/>
        </p:nvSpPr>
        <p:spPr>
          <a:xfrm>
            <a:off x="7635474" y="3760380"/>
            <a:ext cx="330324" cy="26607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620;p52"/>
          <p:cNvCxnSpPr/>
          <p:nvPr/>
        </p:nvCxnSpPr>
        <p:spPr>
          <a:xfrm flipH="1">
            <a:off x="6634068" y="3367070"/>
            <a:ext cx="4432" cy="793709"/>
          </a:xfrm>
          <a:prstGeom prst="straightConnector1">
            <a:avLst/>
          </a:prstGeom>
          <a:noFill/>
          <a:ln w="12700" cap="flat" cmpd="sng">
            <a:solidFill>
              <a:srgbClr val="41719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621;p52"/>
          <p:cNvCxnSpPr>
            <a:stCxn id="15" idx="2"/>
          </p:cNvCxnSpPr>
          <p:nvPr/>
        </p:nvCxnSpPr>
        <p:spPr>
          <a:xfrm rot="10800000">
            <a:off x="6639114" y="3367165"/>
            <a:ext cx="668700" cy="1200"/>
          </a:xfrm>
          <a:prstGeom prst="straightConnector1">
            <a:avLst/>
          </a:prstGeom>
          <a:noFill/>
          <a:ln w="12700" cap="flat" cmpd="sng">
            <a:solidFill>
              <a:srgbClr val="41719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622;p52"/>
          <p:cNvSpPr txBox="1"/>
          <p:nvPr/>
        </p:nvSpPr>
        <p:spPr>
          <a:xfrm>
            <a:off x="6082239" y="4160779"/>
            <a:ext cx="797485" cy="307777"/>
          </a:xfrm>
          <a:prstGeom prst="rect">
            <a:avLst/>
          </a:prstGeom>
          <a:noFill/>
          <a:ln w="19050" cap="flat" cmpd="sng">
            <a:solidFill>
              <a:srgbClr val="4171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altLang="zh-TW" sz="1400" i="0" u="none" strike="noStrike" cap="none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ibre Baskerville"/>
              </a:rPr>
              <a:t>∆G </a:t>
            </a:r>
            <a:r>
              <a:rPr lang="en-US" altLang="zh-TW" sz="140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&gt; </a:t>
            </a:r>
            <a:r>
              <a:rPr lang="zh-TW" sz="140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ε</a:t>
            </a:r>
            <a:endParaRPr sz="140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" name="Google Shape;623;p52"/>
          <p:cNvSpPr/>
          <p:nvPr/>
        </p:nvSpPr>
        <p:spPr>
          <a:xfrm>
            <a:off x="6634068" y="4230914"/>
            <a:ext cx="144354" cy="195263"/>
          </a:xfrm>
          <a:prstGeom prst="ellipse">
            <a:avLst/>
          </a:prstGeom>
          <a:noFill/>
          <a:ln w="12700" cap="flat" cmpd="sng">
            <a:solidFill>
              <a:srgbClr val="569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624;p52"/>
          <p:cNvCxnSpPr>
            <a:stCxn id="23" idx="6"/>
          </p:cNvCxnSpPr>
          <p:nvPr/>
        </p:nvCxnSpPr>
        <p:spPr>
          <a:xfrm>
            <a:off x="6778422" y="4328546"/>
            <a:ext cx="7863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Google Shape;625;p52"/>
          <p:cNvSpPr/>
          <p:nvPr/>
        </p:nvSpPr>
        <p:spPr>
          <a:xfrm>
            <a:off x="7524150" y="4040212"/>
            <a:ext cx="1161215" cy="5470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" name="Google Shape;626;p52"/>
          <p:cNvSpPr/>
          <p:nvPr/>
        </p:nvSpPr>
        <p:spPr>
          <a:xfrm>
            <a:off x="7783658" y="4537333"/>
            <a:ext cx="901707" cy="13598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Hoeffding Bounding </a:t>
            </a:r>
            <a:endParaRPr sz="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627;p52"/>
          <p:cNvSpPr txBox="1"/>
          <p:nvPr/>
        </p:nvSpPr>
        <p:spPr>
          <a:xfrm>
            <a:off x="5917849" y="2866711"/>
            <a:ext cx="2966992" cy="307777"/>
          </a:xfrm>
          <a:prstGeom prst="rect">
            <a:avLst/>
          </a:prstGeom>
          <a:solidFill>
            <a:srgbClr val="5B9BD5"/>
          </a:solidFill>
          <a:ln w="9525" cap="flat" cmpd="sng">
            <a:solidFill>
              <a:srgbClr val="4171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Split Criterion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607;p52"/>
          <p:cNvSpPr/>
          <p:nvPr/>
        </p:nvSpPr>
        <p:spPr>
          <a:xfrm>
            <a:off x="6910865" y="242198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608;p52"/>
          <p:cNvSpPr/>
          <p:nvPr/>
        </p:nvSpPr>
        <p:spPr>
          <a:xfrm>
            <a:off x="7589254" y="23648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605;p52"/>
          <p:cNvSpPr/>
          <p:nvPr/>
        </p:nvSpPr>
        <p:spPr>
          <a:xfrm>
            <a:off x="7923202" y="2364833"/>
            <a:ext cx="114300" cy="1143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23457E-6 L 0.05451 0.16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8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35 0.00864 -0.00052 0.01729 -0.00087 0.02624 C -0.00105 0.02778 -0.00157 0.02932 -0.00191 0.03087 C -0.00226 0.03457 -0.0033 0.04753 -0.00348 0.05093 C -0.00382 0.06852 -0.004 0.0858 -0.00434 0.1034 C -0.00452 0.10648 -0.00504 0.10957 -0.00539 0.11266 C -0.00556 0.11636 -0.00591 0.11975 -0.00608 0.12346 C -0.00643 0.12654 -0.00677 0.12963 -0.00695 0.13272 C -0.00764 0.14105 -0.00834 0.14938 -0.00886 0.15741 C -0.00903 0.16204 -0.0092 0.16667 -0.00955 0.1713 C -0.0099 0.17377 -0.01077 0.17963 -0.01146 0.1821 C -0.01164 0.18334 -0.01198 0.18426 -0.01216 0.1855 L -0.01216 0.1855 L -0.01216 0.18364 " pathEditMode="relative" ptsTypes="AAAAAAAAAAAAA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Classification of stream data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VFDT Algorithm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5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075" y="1042452"/>
            <a:ext cx="3308350" cy="393043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/>
        </p:nvSpPr>
        <p:spPr>
          <a:xfrm>
            <a:off x="6195060" y="1262773"/>
            <a:ext cx="541020" cy="307777"/>
          </a:xfrm>
          <a:prstGeom prst="rect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35"/>
          <p:cNvCxnSpPr>
            <a:stCxn id="298" idx="2"/>
          </p:cNvCxnSpPr>
          <p:nvPr/>
        </p:nvCxnSpPr>
        <p:spPr>
          <a:xfrm flipH="1">
            <a:off x="6461670" y="1570550"/>
            <a:ext cx="3900" cy="259800"/>
          </a:xfrm>
          <a:prstGeom prst="straightConnector1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0" name="Google Shape;300;p35"/>
          <p:cNvSpPr txBox="1"/>
          <p:nvPr/>
        </p:nvSpPr>
        <p:spPr>
          <a:xfrm>
            <a:off x="5722619" y="1830458"/>
            <a:ext cx="1431205" cy="523220"/>
          </a:xfrm>
          <a:prstGeom prst="rect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sample to leaf node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 flipH="1">
            <a:off x="6461760" y="2353678"/>
            <a:ext cx="3810" cy="259908"/>
          </a:xfrm>
          <a:prstGeom prst="straightConnector1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3" name="Google Shape;303;p35"/>
          <p:cNvSpPr/>
          <p:nvPr/>
        </p:nvSpPr>
        <p:spPr>
          <a:xfrm>
            <a:off x="5532120" y="2620280"/>
            <a:ext cx="1874520" cy="626015"/>
          </a:xfrm>
          <a:prstGeom prst="diamond">
            <a:avLst/>
          </a:prstGeom>
          <a:noFill/>
          <a:ln w="1905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5465783" y="3476282"/>
            <a:ext cx="1999573" cy="523220"/>
          </a:xfrm>
          <a:prstGeom prst="rect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Information gain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35"/>
          <p:cNvCxnSpPr/>
          <p:nvPr/>
        </p:nvCxnSpPr>
        <p:spPr>
          <a:xfrm flipH="1">
            <a:off x="6465569" y="4006197"/>
            <a:ext cx="3810" cy="259908"/>
          </a:xfrm>
          <a:prstGeom prst="straightConnector1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08" name="Google Shape;308;p35"/>
          <p:cNvGrpSpPr/>
          <p:nvPr/>
        </p:nvGrpSpPr>
        <p:grpSpPr>
          <a:xfrm>
            <a:off x="5532120" y="4272801"/>
            <a:ext cx="2593920" cy="727578"/>
            <a:chOff x="2510034" y="3914952"/>
            <a:chExt cx="2593920" cy="924565"/>
          </a:xfrm>
        </p:grpSpPr>
        <p:sp>
          <p:nvSpPr>
            <p:cNvPr id="309" name="Google Shape;309;p35"/>
            <p:cNvSpPr/>
            <p:nvPr/>
          </p:nvSpPr>
          <p:spPr>
            <a:xfrm>
              <a:off x="2510034" y="3914952"/>
              <a:ext cx="1874520" cy="924565"/>
            </a:xfrm>
            <a:prstGeom prst="diamond">
              <a:avLst/>
            </a:prstGeom>
            <a:noFill/>
            <a:ln w="19050" cap="flat" cmpd="sng">
              <a:solidFill>
                <a:srgbClr val="002B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 txBox="1"/>
            <p:nvPr/>
          </p:nvSpPr>
          <p:spPr>
            <a:xfrm>
              <a:off x="2783073" y="4045494"/>
              <a:ext cx="2320881" cy="391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35"/>
          <p:cNvSpPr/>
          <p:nvPr/>
        </p:nvSpPr>
        <p:spPr>
          <a:xfrm>
            <a:off x="5920074" y="4355914"/>
            <a:ext cx="1059211" cy="8617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7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12" name="Google Shape;312;p35"/>
          <p:cNvCxnSpPr/>
          <p:nvPr/>
        </p:nvCxnSpPr>
        <p:spPr>
          <a:xfrm rot="10800000">
            <a:off x="8193978" y="4212346"/>
            <a:ext cx="0" cy="424244"/>
          </a:xfrm>
          <a:prstGeom prst="straightConnector1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3" name="Google Shape;313;p35"/>
          <p:cNvSpPr txBox="1"/>
          <p:nvPr/>
        </p:nvSpPr>
        <p:spPr>
          <a:xfrm>
            <a:off x="7744398" y="3904569"/>
            <a:ext cx="899160" cy="307777"/>
          </a:xfrm>
          <a:prstGeom prst="rect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4408737" y="3924402"/>
            <a:ext cx="899160" cy="307777"/>
          </a:xfrm>
          <a:prstGeom prst="rect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Non-split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35"/>
          <p:cNvCxnSpPr/>
          <p:nvPr/>
        </p:nvCxnSpPr>
        <p:spPr>
          <a:xfrm>
            <a:off x="7406640" y="4636590"/>
            <a:ext cx="787338" cy="0"/>
          </a:xfrm>
          <a:prstGeom prst="straightConnector1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6" name="Google Shape;316;p35"/>
          <p:cNvCxnSpPr/>
          <p:nvPr/>
        </p:nvCxnSpPr>
        <p:spPr>
          <a:xfrm>
            <a:off x="4809428" y="4632212"/>
            <a:ext cx="722692" cy="0"/>
          </a:xfrm>
          <a:prstGeom prst="straightConnector1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35"/>
          <p:cNvCxnSpPr/>
          <p:nvPr/>
        </p:nvCxnSpPr>
        <p:spPr>
          <a:xfrm rot="10800000">
            <a:off x="4809428" y="4232179"/>
            <a:ext cx="0" cy="400033"/>
          </a:xfrm>
          <a:prstGeom prst="straightConnector1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8" name="Google Shape;318;p35"/>
          <p:cNvSpPr/>
          <p:nvPr/>
        </p:nvSpPr>
        <p:spPr>
          <a:xfrm>
            <a:off x="5592762" y="389016"/>
            <a:ext cx="3288080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369" b="-6121"/>
            </a:stretch>
          </a:blipFill>
          <a:ln w="12700" cap="flat" cmpd="sng">
            <a:solidFill>
              <a:srgbClr val="FFC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1934747" y="3593984"/>
            <a:ext cx="1645920" cy="225982"/>
          </a:xfrm>
          <a:prstGeom prst="rect">
            <a:avLst/>
          </a:prstGeom>
          <a:noFill/>
          <a:ln w="25400" cap="flat" cmpd="sng">
            <a:solidFill>
              <a:srgbClr val="187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912981" y="3792968"/>
            <a:ext cx="256171" cy="225982"/>
          </a:xfrm>
          <a:prstGeom prst="rect">
            <a:avLst/>
          </a:prstGeom>
          <a:noFill/>
          <a:ln w="25400" cap="flat" cmpd="sng">
            <a:solidFill>
              <a:srgbClr val="187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924264" y="2179320"/>
            <a:ext cx="1010483" cy="168652"/>
          </a:xfrm>
          <a:prstGeom prst="rect">
            <a:avLst/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7077">
            <a:off x="8160747" y="363487"/>
            <a:ext cx="326403" cy="32640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5969867" y="2678666"/>
                <a:ext cx="18777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50" dirty="0" smtClean="0">
                    <a:solidFill>
                      <a:srgbClr val="FF9900"/>
                    </a:solidFill>
                  </a:rPr>
                  <a:t>#Samples </a:t>
                </a:r>
              </a:p>
              <a:p>
                <a:r>
                  <a:rPr lang="en-US" altLang="zh-TW" sz="1350" dirty="0" smtClean="0">
                    <a:solidFill>
                      <a:srgbClr val="FF9900"/>
                    </a:solidFill>
                  </a:rPr>
                  <a:t>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350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350" b="0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350" b="0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zh-TW" altLang="en-US" sz="1350" dirty="0">
                  <a:solidFill>
                    <a:srgbClr val="FF9900"/>
                  </a:solidFill>
                </a:endParaRPr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67" y="2678666"/>
                <a:ext cx="1877759" cy="523220"/>
              </a:xfrm>
              <a:prstGeom prst="rect">
                <a:avLst/>
              </a:prstGeom>
              <a:blipFill>
                <a:blip r:embed="rId7"/>
                <a:stretch>
                  <a:fillRect l="-649" t="-1163" b="-81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oogle Shape;301;p35"/>
          <p:cNvCxnSpPr>
            <a:stCxn id="303" idx="2"/>
            <a:endCxn id="306" idx="0"/>
          </p:cNvCxnSpPr>
          <p:nvPr/>
        </p:nvCxnSpPr>
        <p:spPr>
          <a:xfrm flipH="1">
            <a:off x="6465570" y="3246295"/>
            <a:ext cx="3810" cy="229987"/>
          </a:xfrm>
          <a:prstGeom prst="straightConnector1">
            <a:avLst/>
          </a:prstGeom>
          <a:noFill/>
          <a:ln w="12700" cap="flat" cmpd="sng">
            <a:solidFill>
              <a:srgbClr val="002B4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6"/>
          <p:cNvGrpSpPr/>
          <p:nvPr/>
        </p:nvGrpSpPr>
        <p:grpSpPr>
          <a:xfrm flipH="1">
            <a:off x="409121" y="-134775"/>
            <a:ext cx="2397150" cy="5347575"/>
            <a:chOff x="8442118" y="-179700"/>
            <a:chExt cx="3196200" cy="7130101"/>
          </a:xfrm>
        </p:grpSpPr>
        <p:cxnSp>
          <p:nvCxnSpPr>
            <p:cNvPr id="328" name="Google Shape;328;p36"/>
            <p:cNvCxnSpPr/>
            <p:nvPr/>
          </p:nvCxnSpPr>
          <p:spPr>
            <a:xfrm>
              <a:off x="8442118" y="0"/>
              <a:ext cx="1966200" cy="69504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329;p36"/>
            <p:cNvCxnSpPr/>
            <p:nvPr/>
          </p:nvCxnSpPr>
          <p:spPr>
            <a:xfrm rot="10800000" flipH="1">
              <a:off x="8442118" y="-179700"/>
              <a:ext cx="3196200" cy="70377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0" name="Google Shape;330;p36"/>
          <p:cNvSpPr/>
          <p:nvPr/>
        </p:nvSpPr>
        <p:spPr>
          <a:xfrm rot="10800000">
            <a:off x="1" y="190894"/>
            <a:ext cx="2290712" cy="4956899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1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148550" y="1983598"/>
            <a:ext cx="1318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 sz="15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4075883" y="94298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4123278" y="100161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4756925" y="1255975"/>
            <a:ext cx="340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Problems in Mining Data Streams</a:t>
            </a:r>
            <a:endParaRPr sz="16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4756932" y="908263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4075883" y="1876333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4123278" y="193496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4756925" y="1841600"/>
            <a:ext cx="39672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of stream data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9" name="Google Shape;339;p36"/>
          <p:cNvSpPr/>
          <p:nvPr/>
        </p:nvSpPr>
        <p:spPr>
          <a:xfrm>
            <a:off x="4075883" y="326905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4123278" y="332768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4756921" y="3234325"/>
            <a:ext cx="35364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Results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4075883" y="4046874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4123278" y="410550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4756932" y="4012152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4756925" y="2191375"/>
            <a:ext cx="41484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Very Fast Decision Tree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1" i="0" u="sng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Enhancing VFDT with Local Split-Time Prediction : One-sided Minimum </a:t>
            </a:r>
            <a:endParaRPr sz="1400" b="1" i="0" u="sng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Classification of stream data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1" name="Google Shape;351;p37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332724" y="380825"/>
            <a:ext cx="8354076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Enhancing VFDT with local split-time prediction : One-sided Minimum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7"/>
          <p:cNvSpPr/>
          <p:nvPr/>
        </p:nvSpPr>
        <p:spPr>
          <a:xfrm>
            <a:off x="1572715" y="1489570"/>
            <a:ext cx="4812845" cy="857390"/>
          </a:xfrm>
          <a:prstGeom prst="roundRect">
            <a:avLst>
              <a:gd name="adj" fmla="val 10810"/>
            </a:avLst>
          </a:prstGeom>
          <a:noFill/>
          <a:ln w="1905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1845657" y="1249420"/>
            <a:ext cx="1226700" cy="4803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VFDT </a:t>
            </a:r>
            <a:endParaRPr sz="2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1876375" y="1861531"/>
            <a:ext cx="4602480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64" t="-1960" b="-196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2022295" y="2827260"/>
            <a:ext cx="4812845" cy="1013220"/>
          </a:xfrm>
          <a:prstGeom prst="roundRect">
            <a:avLst>
              <a:gd name="adj" fmla="val 10810"/>
            </a:avLst>
          </a:prstGeom>
          <a:noFill/>
          <a:ln w="19050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2295237" y="2503624"/>
            <a:ext cx="1226700" cy="480300"/>
          </a:xfrm>
          <a:prstGeom prst="roundRect">
            <a:avLst>
              <a:gd name="adj" fmla="val 16667"/>
            </a:avLst>
          </a:prstGeom>
          <a:solidFill>
            <a:srgbClr val="2E75B5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OSM </a:t>
            </a:r>
            <a:endParaRPr sz="2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2295237" y="3140587"/>
            <a:ext cx="46024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zh-TW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local statistics to predict the split time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→ avoid unnecessary split-attempt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1244592" y="4679377"/>
            <a:ext cx="65303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zh-TW" sz="1000">
                <a:solidFill>
                  <a:srgbClr val="222222"/>
                </a:solidFill>
                <a:highlight>
                  <a:schemeClr val="lt1"/>
                </a:highlight>
              </a:rPr>
              <a:t>Losing, V., Wersing, H., &amp; Hammer, B. (2018, November). Enhancing Very Fast Decision Trees with Local Split-Time Predictions. In </a:t>
            </a:r>
            <a:r>
              <a:rPr lang="zh-TW" sz="1000" i="1">
                <a:solidFill>
                  <a:srgbClr val="222222"/>
                </a:solidFill>
                <a:highlight>
                  <a:schemeClr val="lt1"/>
                </a:highlight>
              </a:rPr>
              <a:t>2018 IEEE International Conference on Data Mining (ICDM)</a:t>
            </a:r>
            <a:r>
              <a:rPr lang="zh-TW" sz="1000">
                <a:solidFill>
                  <a:srgbClr val="222222"/>
                </a:solidFill>
                <a:highlight>
                  <a:schemeClr val="lt1"/>
                </a:highlight>
              </a:rPr>
              <a:t> (pp. 287-296). IEEE.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Classification of stream data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5" name="Google Shape;365;p38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332724" y="380825"/>
            <a:ext cx="7950215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Enhancing VFDT with local split-time prediction : One-sided Minimum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1065796" y="924225"/>
            <a:ext cx="6554204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1" i="0" u="none" strike="noStrike" cap="none">
                <a:solidFill>
                  <a:srgbClr val="1C458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Use Local Statistics to predict the split time</a:t>
            </a:r>
            <a:endParaRPr sz="2100" b="1" i="0" u="none" strike="noStrike" cap="none">
              <a:solidFill>
                <a:srgbClr val="1C458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1043050" y="1679844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1406600" y="1627675"/>
            <a:ext cx="68211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61" t="-15550" b="-15554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1043050" y="2480900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1406600" y="2428731"/>
            <a:ext cx="682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Split time predict function – Brent’s method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1612340" y="4564602"/>
            <a:ext cx="3736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>
                <a:solidFill>
                  <a:srgbClr val="000000"/>
                </a:solidFill>
                <a:latin typeface="Courgette"/>
                <a:ea typeface="Courgette"/>
                <a:cs typeface="Courgette"/>
                <a:sym typeface="Courgette"/>
              </a:rPr>
              <a:t>X</a:t>
            </a:r>
            <a:r>
              <a:rPr lang="zh-TW" sz="1400" b="0" i="0" u="none" strike="noStrike" cap="none">
                <a:solidFill>
                  <a:srgbClr val="000000"/>
                </a:solidFill>
                <a:latin typeface="Courgette"/>
                <a:ea typeface="Courgette"/>
                <a:cs typeface="Courgette"/>
                <a:sym typeface="Courgette"/>
              </a:rPr>
              <a:t> </a:t>
            </a: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number of example should be added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" name="Google Shape;373;p38"/>
          <p:cNvGrpSpPr/>
          <p:nvPr/>
        </p:nvGrpSpPr>
        <p:grpSpPr>
          <a:xfrm>
            <a:off x="1607820" y="3047547"/>
            <a:ext cx="4034790" cy="1387322"/>
            <a:chOff x="1607820" y="3047547"/>
            <a:chExt cx="4034790" cy="1387322"/>
          </a:xfrm>
        </p:grpSpPr>
        <p:pic>
          <p:nvPicPr>
            <p:cNvPr id="374" name="Google Shape;374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7820" y="3418752"/>
              <a:ext cx="4034790" cy="5866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38"/>
            <p:cNvSpPr/>
            <p:nvPr/>
          </p:nvSpPr>
          <p:spPr>
            <a:xfrm>
              <a:off x="2145030" y="3565592"/>
              <a:ext cx="521970" cy="292938"/>
            </a:xfrm>
            <a:prstGeom prst="rect">
              <a:avLst/>
            </a:prstGeom>
            <a:noFill/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8"/>
            <p:cNvSpPr txBox="1"/>
            <p:nvPr/>
          </p:nvSpPr>
          <p:spPr>
            <a:xfrm>
              <a:off x="2171700" y="3047547"/>
              <a:ext cx="468630" cy="307777"/>
            </a:xfrm>
            <a:prstGeom prst="rect">
              <a:avLst/>
            </a:prstGeom>
            <a:noFill/>
            <a:ln w="12700" cap="flat" cmpd="sng">
              <a:solidFill>
                <a:srgbClr val="4171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G2 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7" name="Google Shape;377;p38"/>
            <p:cNvCxnSpPr>
              <a:stCxn id="375" idx="0"/>
              <a:endCxn id="376" idx="2"/>
            </p:cNvCxnSpPr>
            <p:nvPr/>
          </p:nvCxnSpPr>
          <p:spPr>
            <a:xfrm rot="10800000">
              <a:off x="2406015" y="3355292"/>
              <a:ext cx="0" cy="210300"/>
            </a:xfrm>
            <a:prstGeom prst="straightConnector1">
              <a:avLst/>
            </a:prstGeom>
            <a:noFill/>
            <a:ln w="12700" cap="flat" cmpd="sng">
              <a:solidFill>
                <a:srgbClr val="41719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78" name="Google Shape;378;p38"/>
            <p:cNvSpPr/>
            <p:nvPr/>
          </p:nvSpPr>
          <p:spPr>
            <a:xfrm>
              <a:off x="2766060" y="3566772"/>
              <a:ext cx="1546860" cy="292938"/>
            </a:xfrm>
            <a:prstGeom prst="rect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9" name="Google Shape;379;p38"/>
            <p:cNvCxnSpPr/>
            <p:nvPr/>
          </p:nvCxnSpPr>
          <p:spPr>
            <a:xfrm>
              <a:off x="3625215" y="3874950"/>
              <a:ext cx="0" cy="204266"/>
            </a:xfrm>
            <a:prstGeom prst="straightConnector1">
              <a:avLst/>
            </a:prstGeom>
            <a:noFill/>
            <a:ln w="127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80" name="Google Shape;380;p38"/>
            <p:cNvSpPr txBox="1"/>
            <p:nvPr/>
          </p:nvSpPr>
          <p:spPr>
            <a:xfrm>
              <a:off x="3262408" y="4091537"/>
              <a:ext cx="725614" cy="307777"/>
            </a:xfrm>
            <a:prstGeom prst="rect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G1 (X)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450080" y="3455462"/>
              <a:ext cx="861060" cy="476458"/>
            </a:xfrm>
            <a:prstGeom prst="rect">
              <a:avLst/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8"/>
            <p:cNvSpPr txBox="1"/>
            <p:nvPr/>
          </p:nvSpPr>
          <p:spPr>
            <a:xfrm>
              <a:off x="4806839" y="4127092"/>
              <a:ext cx="273272" cy="307777"/>
            </a:xfrm>
            <a:prstGeom prst="rect">
              <a:avLst/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ε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8"/>
            <p:cNvCxnSpPr/>
            <p:nvPr/>
          </p:nvCxnSpPr>
          <p:spPr>
            <a:xfrm>
              <a:off x="4943475" y="3931920"/>
              <a:ext cx="0" cy="204266"/>
            </a:xfrm>
            <a:prstGeom prst="straightConnector1">
              <a:avLst/>
            </a:prstGeom>
            <a:noFill/>
            <a:ln w="1270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384" name="Google Shape;38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6979" y="2118445"/>
            <a:ext cx="1021442" cy="112816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8"/>
          <p:cNvSpPr/>
          <p:nvPr/>
        </p:nvSpPr>
        <p:spPr>
          <a:xfrm rot="7471998">
            <a:off x="7000831" y="3403840"/>
            <a:ext cx="691448" cy="3105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6594494" y="3373506"/>
            <a:ext cx="1196340" cy="26161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x samples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6134" y="3899966"/>
            <a:ext cx="1126530" cy="116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Classification of stream data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3" name="Google Shape;393;p39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332724" y="380825"/>
            <a:ext cx="7950215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Enhancing VFDT with local split-time prediction : One-sided Minimum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1065796" y="924225"/>
            <a:ext cx="6554204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1" i="0" u="none" strike="noStrike" cap="none">
                <a:solidFill>
                  <a:srgbClr val="1C458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Use Local Statistics to predict the split time</a:t>
            </a:r>
            <a:endParaRPr sz="2100" b="1" i="0" u="none" strike="noStrike" cap="none">
              <a:solidFill>
                <a:srgbClr val="1C458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1043050" y="1558880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1406600" y="1506711"/>
            <a:ext cx="682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Split time predict function 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98" name="Google Shape;39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5873" y="1940539"/>
            <a:ext cx="2809875" cy="51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5873" y="2806647"/>
            <a:ext cx="4127796" cy="212861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9"/>
          <p:cNvSpPr/>
          <p:nvPr/>
        </p:nvSpPr>
        <p:spPr>
          <a:xfrm>
            <a:off x="2895600" y="3886200"/>
            <a:ext cx="2705100" cy="17526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1043050" y="2519294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1406600" y="2467125"/>
            <a:ext cx="682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Split criterion 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40"/>
          <p:cNvGrpSpPr/>
          <p:nvPr/>
        </p:nvGrpSpPr>
        <p:grpSpPr>
          <a:xfrm flipH="1">
            <a:off x="409121" y="-134775"/>
            <a:ext cx="2397150" cy="5347575"/>
            <a:chOff x="8442118" y="-179700"/>
            <a:chExt cx="3196200" cy="7130101"/>
          </a:xfrm>
        </p:grpSpPr>
        <p:cxnSp>
          <p:nvCxnSpPr>
            <p:cNvPr id="408" name="Google Shape;408;p40"/>
            <p:cNvCxnSpPr/>
            <p:nvPr/>
          </p:nvCxnSpPr>
          <p:spPr>
            <a:xfrm>
              <a:off x="8442118" y="0"/>
              <a:ext cx="1966200" cy="69504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40"/>
            <p:cNvCxnSpPr/>
            <p:nvPr/>
          </p:nvCxnSpPr>
          <p:spPr>
            <a:xfrm rot="10800000" flipH="1">
              <a:off x="8442118" y="-179700"/>
              <a:ext cx="3196200" cy="70377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0" name="Google Shape;410;p40"/>
          <p:cNvSpPr/>
          <p:nvPr/>
        </p:nvSpPr>
        <p:spPr>
          <a:xfrm rot="10800000">
            <a:off x="1" y="190894"/>
            <a:ext cx="2290712" cy="4956899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1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148550" y="1983598"/>
            <a:ext cx="1318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 sz="15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4075883" y="94298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4123278" y="100161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4756925" y="1255975"/>
            <a:ext cx="340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Problems in Mining Data Streams</a:t>
            </a:r>
            <a:endParaRPr sz="16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4756932" y="908263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4075883" y="1876333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4123278" y="193496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4756925" y="1841600"/>
            <a:ext cx="39672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of stream data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9" name="Google Shape;419;p40"/>
          <p:cNvSpPr/>
          <p:nvPr/>
        </p:nvSpPr>
        <p:spPr>
          <a:xfrm>
            <a:off x="4075883" y="326905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4123278" y="332768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4756921" y="3234325"/>
            <a:ext cx="35364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Results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2" name="Google Shape;422;p40"/>
          <p:cNvSpPr/>
          <p:nvPr/>
        </p:nvSpPr>
        <p:spPr>
          <a:xfrm>
            <a:off x="4075883" y="4046874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4123278" y="410550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4756932" y="4012152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4756925" y="2191375"/>
            <a:ext cx="41484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Very Fast Decision Tree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Enhancing VFDT with Local Split-Time Prediction : One-sided Minimum 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1" name="Google Shape;431;p41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Overview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1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3" name="Google Shape;433;p41"/>
          <p:cNvGraphicFramePr/>
          <p:nvPr/>
        </p:nvGraphicFramePr>
        <p:xfrm>
          <a:off x="1753910" y="1492115"/>
          <a:ext cx="6096000" cy="1112550"/>
        </p:xfrm>
        <a:graphic>
          <a:graphicData uri="http://schemas.openxmlformats.org/drawingml/2006/table">
            <a:tbl>
              <a:tblPr firstRow="1" bandRow="1">
                <a:noFill/>
                <a:tableStyleId>{2269F73A-AD60-48C4-B3AB-221B6EA63D13}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Dataset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#Samples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#Feat.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#Class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Cover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581k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54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Real-wor</a:t>
                      </a:r>
                      <a:r>
                        <a:rPr lang="zh-TW"/>
                        <a:t>l</a:t>
                      </a:r>
                      <a:r>
                        <a:rPr lang="zh-TW" sz="1400" u="none" strike="noStrike" cap="none"/>
                        <a:t>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Poker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829k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/>
                        <a:t>Real-world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4" name="Google Shape;434;p41"/>
          <p:cNvSpPr/>
          <p:nvPr/>
        </p:nvSpPr>
        <p:spPr>
          <a:xfrm>
            <a:off x="1027810" y="1084639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1391360" y="1032470"/>
            <a:ext cx="682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Characteristics of dataset 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1027810" y="2776279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7" name="Google Shape;437;p41"/>
              <p:cNvSpPr txBox="1"/>
              <p:nvPr/>
            </p:nvSpPr>
            <p:spPr>
              <a:xfrm>
                <a:off x="1391350" y="2724026"/>
                <a:ext cx="6821100" cy="13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 b="1" i="0" u="none" strike="noStrike" cap="none" dirty="0">
                    <a:solidFill>
                      <a:srgbClr val="002B4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Detail</a:t>
                </a:r>
                <a:endParaRPr sz="1800" b="1" i="0" u="none" strike="noStrike" cap="none" dirty="0">
                  <a:solidFill>
                    <a:srgbClr val="002B4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  <a:p>
                <a:pPr marL="45720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600" dirty="0">
                    <a:solidFill>
                      <a:srgbClr val="002B4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●    Implementation : Python 3.7</a:t>
                </a:r>
                <a:endParaRPr sz="1600" dirty="0">
                  <a:solidFill>
                    <a:srgbClr val="002B4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  <a:p>
                <a:pPr marL="45720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600" dirty="0">
                    <a:solidFill>
                      <a:srgbClr val="002B4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●    Parameter Setting</a:t>
                </a:r>
                <a:endParaRPr sz="1600" dirty="0">
                  <a:solidFill>
                    <a:srgbClr val="002B4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  <a:p>
                <a:pPr marL="457200" lvl="0">
                  <a:lnSpc>
                    <a:spcPct val="130000"/>
                  </a:lnSpc>
                  <a:buClr>
                    <a:schemeClr val="dk1"/>
                  </a:buClr>
                  <a:buSzPts val="1100"/>
                </a:pPr>
                <a:r>
                  <a:rPr lang="zh-TW" sz="1600" dirty="0">
                    <a:solidFill>
                      <a:srgbClr val="002B4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>
                            <a:solidFill>
                              <a:srgbClr val="002B41"/>
                            </a:solidFill>
                          </a:rPr>
                        </m:ctrlPr>
                      </m:sSubPr>
                      <m:e>
                        <m:r>
                          <a:rPr lang="en-US" altLang="zh-TW" sz="1600">
                            <a:solidFill>
                              <a:srgbClr val="002B41"/>
                            </a:solidFill>
                          </a:rPr>
                          <m:t>𝑛</m:t>
                        </m:r>
                      </m:e>
                      <m:sub>
                        <m:r>
                          <a:rPr lang="en-US" altLang="zh-TW" sz="1600">
                            <a:solidFill>
                              <a:srgbClr val="002B41"/>
                            </a:solidFill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solidFill>
                      <a:srgbClr val="002B41"/>
                    </a:solidFill>
                  </a:rPr>
                  <a:t> </a:t>
                </a:r>
                <a:r>
                  <a:rPr lang="zh-TW" sz="1600" dirty="0" smtClean="0">
                    <a:solidFill>
                      <a:srgbClr val="002B41"/>
                    </a:solidFill>
                  </a:rPr>
                  <a:t>=</a:t>
                </a:r>
                <a:r>
                  <a:rPr lang="en-US" altLang="zh-TW" sz="1600" dirty="0" smtClean="0">
                    <a:solidFill>
                      <a:srgbClr val="002B41"/>
                    </a:solidFill>
                  </a:rPr>
                  <a:t> </a:t>
                </a:r>
                <a:r>
                  <a:rPr lang="zh-TW" sz="1600" dirty="0" smtClean="0">
                    <a:solidFill>
                      <a:srgbClr val="002B41"/>
                    </a:solidFill>
                  </a:rPr>
                  <a:t>200</a:t>
                </a:r>
                <a:r>
                  <a:rPr lang="zh-TW" sz="1600" dirty="0">
                    <a:solidFill>
                      <a:srgbClr val="002B4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zh-TW" altLang="en-US" sz="1600" i="1" smtClean="0">
                        <a:solidFill>
                          <a:srgbClr val="002B4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TW" sz="1600" dirty="0" smtClean="0">
                    <a:solidFill>
                      <a:srgbClr val="002B4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</a:t>
                </a:r>
                <a:r>
                  <a:rPr lang="zh-TW" sz="1600" dirty="0">
                    <a:solidFill>
                      <a:srgbClr val="002B4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= 0.05 , </a:t>
                </a:r>
                <a:r>
                  <a:rPr lang="zh-TW" sz="1600" dirty="0">
                    <a:solidFill>
                      <a:srgbClr val="002B41"/>
                    </a:solidFill>
                  </a:rPr>
                  <a:t>  δ</a:t>
                </a:r>
                <a:r>
                  <a:rPr lang="zh-TW" sz="1600" dirty="0">
                    <a:solidFill>
                      <a:srgbClr val="002B4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= 1e- 7</a:t>
                </a:r>
                <a:endParaRPr sz="1600" dirty="0">
                  <a:solidFill>
                    <a:srgbClr val="002B4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rgbClr val="002B4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mc:Choice>
        <mc:Fallback>
          <p:sp>
            <p:nvSpPr>
              <p:cNvPr id="437" name="Google Shape;437;p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50" y="2724026"/>
                <a:ext cx="6821100" cy="1398300"/>
              </a:xfrm>
              <a:prstGeom prst="rect">
                <a:avLst/>
              </a:prstGeom>
              <a:blipFill>
                <a:blip r:embed="rId3"/>
                <a:stretch>
                  <a:fillRect l="-1072" t="-3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TW" sz="300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Split-Delay v.s Split-Attempt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4" name="Google Shape;444;p42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5" name="Google Shape;445;p42"/>
          <p:cNvGraphicFramePr/>
          <p:nvPr>
            <p:extLst>
              <p:ext uri="{D42A27DB-BD31-4B8C-83A1-F6EECF244321}">
                <p14:modId xmlns:p14="http://schemas.microsoft.com/office/powerpoint/2010/main" val="763407916"/>
              </p:ext>
            </p:extLst>
          </p:nvPr>
        </p:nvGraphicFramePr>
        <p:xfrm>
          <a:off x="600810" y="1715390"/>
          <a:ext cx="7853602" cy="1961655"/>
        </p:xfrm>
        <a:graphic>
          <a:graphicData uri="http://schemas.openxmlformats.org/drawingml/2006/table">
            <a:tbl>
              <a:tblPr firstRow="1" bandRow="1">
                <a:noFill/>
                <a:tableStyleId>{2269F73A-AD60-48C4-B3AB-221B6EA63D13}</a:tableStyleId>
              </a:tblPr>
              <a:tblGrid>
                <a:gridCol w="105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5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95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6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dirty="0">
                          <a:solidFill>
                            <a:srgbClr val="002B41"/>
                          </a:solidFill>
                        </a:rPr>
                        <a:t>n_min = 50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>
                          <a:solidFill>
                            <a:srgbClr val="002B41"/>
                          </a:solidFill>
                        </a:rPr>
                        <a:t>n_min = 200</a:t>
                      </a:r>
                      <a:endParaRPr b="0"/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3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Dataset</a:t>
                      </a:r>
                      <a:r>
                        <a:rPr lang="zh-TW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# attempt</a:t>
                      </a:r>
                      <a:endParaRPr dirty="0"/>
                    </a:p>
                  </a:txBody>
                  <a:tcPr marL="91450" marR="91450" marT="45725" marB="45725"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# attempt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34">
                <a:tc vMerge="1">
                  <a:txBody>
                    <a:bodyPr/>
                    <a:lstStyle/>
                    <a:p>
                      <a:endParaRPr 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VFDT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OSM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VFDT</a:t>
                      </a:r>
                      <a:endParaRPr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OSM</a:t>
                      </a:r>
                      <a:endParaRPr dirty="0"/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 dirty="0"/>
                        <a:t>Cover Type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10,995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497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2,741</a:t>
                      </a:r>
                      <a:endParaRPr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487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 dirty="0"/>
                        <a:t>Poker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16,490</a:t>
                      </a:r>
                      <a:endParaRPr dirty="0"/>
                    </a:p>
                  </a:txBody>
                  <a:tcPr marL="91450" marR="91450" marT="45725" marB="45725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363</a:t>
                      </a:r>
                      <a:endParaRPr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4,098</a:t>
                      </a:r>
                      <a:endParaRPr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399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1" name="Google Shape;451;p43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Error </a:t>
            </a:r>
            <a:r>
              <a:rPr 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Rates</a:t>
            </a:r>
            <a:r>
              <a:rPr lang="en-US" alt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– Forest Cover Type</a:t>
            </a:r>
            <a:r>
              <a:rPr 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3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563881" y="1432134"/>
            <a:ext cx="3985259" cy="329988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691991" y="1202519"/>
            <a:ext cx="3384709" cy="383027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 work</a:t>
            </a:r>
            <a:endParaRPr sz="1400" b="0" i="0" u="none" strike="noStrike" cap="none" dirty="0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4831076" y="1432134"/>
            <a:ext cx="3985259" cy="329988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4959186" y="1202519"/>
            <a:ext cx="3384709" cy="383027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400" b="0" i="0" u="none" strike="noStrike" cap="none" dirty="0" smtClean="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Paper </a:t>
            </a:r>
            <a:endParaRPr sz="1400" b="0" i="0" u="none" strike="noStrike" cap="none" dirty="0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71" y="1734721"/>
            <a:ext cx="3541868" cy="26913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2" y="1734721"/>
            <a:ext cx="3590915" cy="2693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6"/>
          <p:cNvGrpSpPr/>
          <p:nvPr/>
        </p:nvGrpSpPr>
        <p:grpSpPr>
          <a:xfrm flipH="1">
            <a:off x="409120" y="-134763"/>
            <a:ext cx="2397152" cy="5347512"/>
            <a:chOff x="8442118" y="-179684"/>
            <a:chExt cx="3196202" cy="7130015"/>
          </a:xfrm>
        </p:grpSpPr>
        <p:cxnSp>
          <p:nvCxnSpPr>
            <p:cNvPr id="145" name="Google Shape;145;p26"/>
            <p:cNvCxnSpPr/>
            <p:nvPr/>
          </p:nvCxnSpPr>
          <p:spPr>
            <a:xfrm>
              <a:off x="8442118" y="0"/>
              <a:ext cx="1966175" cy="6950332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26"/>
            <p:cNvCxnSpPr/>
            <p:nvPr/>
          </p:nvCxnSpPr>
          <p:spPr>
            <a:xfrm rot="10800000" flipH="1">
              <a:off x="8442118" y="-179684"/>
              <a:ext cx="3196202" cy="7037684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7" name="Google Shape;147;p26"/>
          <p:cNvSpPr/>
          <p:nvPr/>
        </p:nvSpPr>
        <p:spPr>
          <a:xfrm rot="10800000">
            <a:off x="-2" y="190892"/>
            <a:ext cx="2290715" cy="4956901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1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148550" y="1983598"/>
            <a:ext cx="1318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 sz="15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4075883" y="94298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4123278" y="100161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756925" y="1255975"/>
            <a:ext cx="340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Problems in Mining Data Streams</a:t>
            </a:r>
            <a:endParaRPr sz="16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756932" y="908263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4075883" y="1876333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123278" y="193496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756925" y="2191375"/>
            <a:ext cx="41484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Very Fast Decision Tree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Enhancing VFDT with Local Split-Time Prediction : One-sided Minimum 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4756925" y="1841600"/>
            <a:ext cx="39672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of stream data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4075883" y="326905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123278" y="332768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756921" y="3234325"/>
            <a:ext cx="35364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Results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4075883" y="4046874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23278" y="410550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756932" y="4012152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1" name="Google Shape;451;p43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Error </a:t>
            </a:r>
            <a:r>
              <a:rPr 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Rates</a:t>
            </a:r>
            <a:r>
              <a:rPr lang="en-US" alt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Poker</a:t>
            </a:r>
            <a:r>
              <a:rPr 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3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563881" y="1432134"/>
            <a:ext cx="3985259" cy="329988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691991" y="1202519"/>
            <a:ext cx="3384709" cy="383027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400" b="0" i="0" u="none" strike="noStrike" cap="none" dirty="0" smtClean="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 work</a:t>
            </a:r>
            <a:endParaRPr sz="1400" b="0" i="0" u="none" strike="noStrike" cap="none" dirty="0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" name="Google Shape;456;p43"/>
          <p:cNvSpPr/>
          <p:nvPr/>
        </p:nvSpPr>
        <p:spPr>
          <a:xfrm>
            <a:off x="4831076" y="1432134"/>
            <a:ext cx="3985259" cy="329988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Google Shape;457;p43"/>
          <p:cNvSpPr/>
          <p:nvPr/>
        </p:nvSpPr>
        <p:spPr>
          <a:xfrm>
            <a:off x="4959186" y="1202519"/>
            <a:ext cx="3384709" cy="383027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400" b="0" i="0" u="none" strike="noStrike" cap="none" dirty="0" smtClean="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Paper </a:t>
            </a:r>
            <a:endParaRPr sz="1400" b="0" i="0" u="none" strike="noStrike" cap="none" dirty="0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11" y="1734722"/>
            <a:ext cx="3547496" cy="269471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6" y="1734722"/>
            <a:ext cx="3592949" cy="26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Computation Time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4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254498" y="1937450"/>
            <a:ext cx="3045592" cy="253677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382607" y="1707836"/>
            <a:ext cx="2660287" cy="34328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Forest Cover Type  </a:t>
            </a:r>
            <a:endParaRPr sz="14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Google Shape;466;p44"/>
          <p:cNvSpPr/>
          <p:nvPr/>
        </p:nvSpPr>
        <p:spPr>
          <a:xfrm>
            <a:off x="3428199" y="1937450"/>
            <a:ext cx="3045592" cy="253677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" name="Google Shape;467;p44"/>
          <p:cNvSpPr/>
          <p:nvPr/>
        </p:nvSpPr>
        <p:spPr>
          <a:xfrm>
            <a:off x="3556308" y="1707836"/>
            <a:ext cx="2660287" cy="343282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400" b="0" i="0" u="none" strike="noStrike" cap="none" dirty="0" smtClean="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Poker</a:t>
            </a:r>
            <a:endParaRPr sz="1400" b="0" i="0" u="none" strike="noStrike" cap="none" dirty="0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51" y="1622627"/>
            <a:ext cx="2301773" cy="1725590"/>
          </a:xfrm>
          <a:prstGeom prst="rect">
            <a:avLst/>
          </a:prstGeom>
        </p:spPr>
      </p:pic>
      <p:sp>
        <p:nvSpPr>
          <p:cNvPr id="16" name="Google Shape;456;p43"/>
          <p:cNvSpPr/>
          <p:nvPr/>
        </p:nvSpPr>
        <p:spPr>
          <a:xfrm>
            <a:off x="6629402" y="1432133"/>
            <a:ext cx="2480223" cy="1998586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" name="Google Shape;457;p43"/>
          <p:cNvSpPr/>
          <p:nvPr/>
        </p:nvSpPr>
        <p:spPr>
          <a:xfrm>
            <a:off x="7075582" y="1302577"/>
            <a:ext cx="1666148" cy="25911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400" b="0" i="0" u="none" strike="noStrike" cap="none" dirty="0" smtClean="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Paper </a:t>
            </a:r>
            <a:endParaRPr sz="1400" b="0" i="0" u="none" strike="noStrike" cap="none" dirty="0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3" y="2252634"/>
            <a:ext cx="2813891" cy="211041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922" y="2252634"/>
            <a:ext cx="2820145" cy="2115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5"/>
          <p:cNvGrpSpPr/>
          <p:nvPr/>
        </p:nvGrpSpPr>
        <p:grpSpPr>
          <a:xfrm flipH="1">
            <a:off x="409121" y="-134775"/>
            <a:ext cx="2397150" cy="5347575"/>
            <a:chOff x="8442118" y="-179700"/>
            <a:chExt cx="3196200" cy="7130101"/>
          </a:xfrm>
        </p:grpSpPr>
        <p:cxnSp>
          <p:nvCxnSpPr>
            <p:cNvPr id="477" name="Google Shape;477;p45"/>
            <p:cNvCxnSpPr/>
            <p:nvPr/>
          </p:nvCxnSpPr>
          <p:spPr>
            <a:xfrm>
              <a:off x="8442118" y="0"/>
              <a:ext cx="1966200" cy="69504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8" name="Google Shape;478;p45"/>
            <p:cNvCxnSpPr/>
            <p:nvPr/>
          </p:nvCxnSpPr>
          <p:spPr>
            <a:xfrm rot="10800000" flipH="1">
              <a:off x="8442118" y="-179700"/>
              <a:ext cx="3196200" cy="70377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9" name="Google Shape;479;p45"/>
          <p:cNvSpPr/>
          <p:nvPr/>
        </p:nvSpPr>
        <p:spPr>
          <a:xfrm rot="10800000">
            <a:off x="1" y="190894"/>
            <a:ext cx="2290712" cy="4956899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1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148550" y="1983598"/>
            <a:ext cx="1318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 sz="15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4075883" y="94298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4123278" y="100161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4756925" y="1255975"/>
            <a:ext cx="340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Problems in Mining Data Streams</a:t>
            </a:r>
            <a:endParaRPr sz="16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4" name="Google Shape;484;p45"/>
          <p:cNvSpPr txBox="1"/>
          <p:nvPr/>
        </p:nvSpPr>
        <p:spPr>
          <a:xfrm>
            <a:off x="4756932" y="908263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4075883" y="1876333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5"/>
          <p:cNvSpPr txBox="1"/>
          <p:nvPr/>
        </p:nvSpPr>
        <p:spPr>
          <a:xfrm>
            <a:off x="4123278" y="193496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5"/>
          <p:cNvSpPr txBox="1"/>
          <p:nvPr/>
        </p:nvSpPr>
        <p:spPr>
          <a:xfrm>
            <a:off x="4756925" y="1841600"/>
            <a:ext cx="39672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of stream data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8" name="Google Shape;488;p45"/>
          <p:cNvSpPr/>
          <p:nvPr/>
        </p:nvSpPr>
        <p:spPr>
          <a:xfrm>
            <a:off x="4075883" y="326905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5"/>
          <p:cNvSpPr txBox="1"/>
          <p:nvPr/>
        </p:nvSpPr>
        <p:spPr>
          <a:xfrm>
            <a:off x="4123278" y="332768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5"/>
          <p:cNvSpPr txBox="1"/>
          <p:nvPr/>
        </p:nvSpPr>
        <p:spPr>
          <a:xfrm>
            <a:off x="4756921" y="3234325"/>
            <a:ext cx="35364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Results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1" name="Google Shape;491;p45"/>
          <p:cNvSpPr/>
          <p:nvPr/>
        </p:nvSpPr>
        <p:spPr>
          <a:xfrm>
            <a:off x="4075883" y="4046874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5"/>
          <p:cNvSpPr txBox="1"/>
          <p:nvPr/>
        </p:nvSpPr>
        <p:spPr>
          <a:xfrm>
            <a:off x="4123278" y="410550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5"/>
          <p:cNvSpPr txBox="1"/>
          <p:nvPr/>
        </p:nvSpPr>
        <p:spPr>
          <a:xfrm>
            <a:off x="4756932" y="4012152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4756925" y="2191375"/>
            <a:ext cx="41484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Very Fast Decision Tree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Enhancing VFDT with Local Split-Time Prediction : One-sided Minimum 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 txBox="1"/>
          <p:nvPr/>
        </p:nvSpPr>
        <p:spPr>
          <a:xfrm>
            <a:off x="332725" y="1522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6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6"/>
          <p:cNvSpPr/>
          <p:nvPr/>
        </p:nvSpPr>
        <p:spPr>
          <a:xfrm>
            <a:off x="1043050" y="1146444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2" name="Google Shape;502;p46"/>
          <p:cNvSpPr txBox="1"/>
          <p:nvPr/>
        </p:nvSpPr>
        <p:spPr>
          <a:xfrm>
            <a:off x="1406600" y="1094275"/>
            <a:ext cx="7304263" cy="151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The author improved the efficiency of the VFDT by replacing its periodic split-attempt scheme.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→  </a:t>
            </a:r>
            <a:r>
              <a:rPr lang="zh-TW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lang="zh-TW" sz="18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statistics </a:t>
            </a:r>
            <a:r>
              <a:rPr lang="zh-TW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a leaf to accurately predict its </a:t>
            </a:r>
            <a:r>
              <a:rPr lang="zh-TW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</a:t>
            </a:r>
            <a:r>
              <a:rPr lang="zh-TW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-time.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3" name="Google Shape;503;p46"/>
          <p:cNvSpPr/>
          <p:nvPr/>
        </p:nvSpPr>
        <p:spPr>
          <a:xfrm>
            <a:off x="1043050" y="2746644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4" name="Google Shape;504;p46"/>
          <p:cNvSpPr txBox="1"/>
          <p:nvPr/>
        </p:nvSpPr>
        <p:spPr>
          <a:xfrm>
            <a:off x="1406600" y="2694475"/>
            <a:ext cx="7051600" cy="83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The author empirically showed a distinct speed-up of our approach in comparison to the default VFDT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p47"/>
          <p:cNvCxnSpPr/>
          <p:nvPr/>
        </p:nvCxnSpPr>
        <p:spPr>
          <a:xfrm>
            <a:off x="6033859" y="-134763"/>
            <a:ext cx="3008700" cy="5280000"/>
          </a:xfrm>
          <a:prstGeom prst="straightConnector1">
            <a:avLst/>
          </a:prstGeom>
          <a:noFill/>
          <a:ln w="952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" name="Google Shape;510;p47"/>
          <p:cNvCxnSpPr/>
          <p:nvPr/>
        </p:nvCxnSpPr>
        <p:spPr>
          <a:xfrm>
            <a:off x="1138286" y="-28280"/>
            <a:ext cx="8005800" cy="3712200"/>
          </a:xfrm>
          <a:prstGeom prst="straightConnector1">
            <a:avLst/>
          </a:prstGeom>
          <a:noFill/>
          <a:ln w="952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" name="Google Shape;511;p47"/>
          <p:cNvCxnSpPr/>
          <p:nvPr/>
        </p:nvCxnSpPr>
        <p:spPr>
          <a:xfrm rot="10800000" flipH="1">
            <a:off x="7310446" y="-134798"/>
            <a:ext cx="1418400" cy="5275200"/>
          </a:xfrm>
          <a:prstGeom prst="straightConnector1">
            <a:avLst/>
          </a:prstGeom>
          <a:noFill/>
          <a:ln w="952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2" name="Google Shape;512;p47"/>
          <p:cNvSpPr/>
          <p:nvPr/>
        </p:nvSpPr>
        <p:spPr>
          <a:xfrm>
            <a:off x="6829008" y="1283002"/>
            <a:ext cx="75300" cy="75300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7"/>
          <p:cNvSpPr/>
          <p:nvPr/>
        </p:nvSpPr>
        <p:spPr>
          <a:xfrm>
            <a:off x="7826780" y="3038068"/>
            <a:ext cx="75300" cy="75300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7"/>
          <p:cNvSpPr/>
          <p:nvPr/>
        </p:nvSpPr>
        <p:spPr>
          <a:xfrm>
            <a:off x="6942841" y="0"/>
            <a:ext cx="2195018" cy="3683910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1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7"/>
          <p:cNvSpPr/>
          <p:nvPr/>
        </p:nvSpPr>
        <p:spPr>
          <a:xfrm>
            <a:off x="5885722" y="2145555"/>
            <a:ext cx="75300" cy="75300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555656" y="2248302"/>
            <a:ext cx="4125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zh-TW" sz="540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Demo</a:t>
            </a:r>
            <a:endParaRPr sz="54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5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Demo</a:t>
            </a:r>
            <a:endParaRPr sz="15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Visualize Tree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4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47" y="1609009"/>
            <a:ext cx="4024098" cy="19254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01" y="1609008"/>
            <a:ext cx="4328398" cy="19254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13" y="1019848"/>
            <a:ext cx="4931174" cy="39026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79" y="1019848"/>
            <a:ext cx="5913887" cy="39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5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Demo</a:t>
            </a:r>
            <a:endParaRPr sz="15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Visualize Tree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4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019848"/>
            <a:ext cx="4316966" cy="396740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15" y="1019848"/>
            <a:ext cx="4675055" cy="3967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1019848"/>
            <a:ext cx="6781800" cy="39770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" y="1035110"/>
            <a:ext cx="7322820" cy="39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5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Demo</a:t>
            </a:r>
            <a:endParaRPr sz="15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332724" y="380825"/>
            <a:ext cx="7653035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Visualize Tree</a:t>
            </a:r>
            <a:r>
              <a:rPr lang="zh-TW" altLang="en-US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–</a:t>
            </a:r>
            <a:r>
              <a:rPr lang="zh-TW" altLang="en-US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TW" sz="3000" b="0" i="0" u="none" strike="noStrike" cap="none" dirty="0" smtClean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OSM Forest Cover Type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4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094"/>
            <a:ext cx="9144000" cy="2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2" name="Google Shape;522;p48"/>
          <p:cNvCxnSpPr/>
          <p:nvPr/>
        </p:nvCxnSpPr>
        <p:spPr>
          <a:xfrm>
            <a:off x="6033859" y="-134763"/>
            <a:ext cx="3008803" cy="5280093"/>
          </a:xfrm>
          <a:prstGeom prst="straightConnector1">
            <a:avLst/>
          </a:prstGeom>
          <a:noFill/>
          <a:ln w="952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" name="Google Shape;523;p48"/>
          <p:cNvCxnSpPr/>
          <p:nvPr/>
        </p:nvCxnSpPr>
        <p:spPr>
          <a:xfrm>
            <a:off x="1138286" y="-28280"/>
            <a:ext cx="8005713" cy="3712191"/>
          </a:xfrm>
          <a:prstGeom prst="straightConnector1">
            <a:avLst/>
          </a:prstGeom>
          <a:noFill/>
          <a:ln w="952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" name="Google Shape;524;p48"/>
          <p:cNvCxnSpPr/>
          <p:nvPr/>
        </p:nvCxnSpPr>
        <p:spPr>
          <a:xfrm rot="10800000" flipH="1">
            <a:off x="7310446" y="-134763"/>
            <a:ext cx="1418294" cy="5275165"/>
          </a:xfrm>
          <a:prstGeom prst="straightConnector1">
            <a:avLst/>
          </a:prstGeom>
          <a:noFill/>
          <a:ln w="952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5" name="Google Shape;525;p48"/>
          <p:cNvSpPr/>
          <p:nvPr/>
        </p:nvSpPr>
        <p:spPr>
          <a:xfrm>
            <a:off x="6829008" y="1283002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8"/>
          <p:cNvSpPr/>
          <p:nvPr/>
        </p:nvSpPr>
        <p:spPr>
          <a:xfrm>
            <a:off x="7826780" y="3038068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8"/>
          <p:cNvSpPr/>
          <p:nvPr/>
        </p:nvSpPr>
        <p:spPr>
          <a:xfrm>
            <a:off x="6942841" y="0"/>
            <a:ext cx="2195018" cy="3683911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1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8"/>
          <p:cNvSpPr/>
          <p:nvPr/>
        </p:nvSpPr>
        <p:spPr>
          <a:xfrm>
            <a:off x="5885722" y="2145555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8"/>
          <p:cNvSpPr txBox="1"/>
          <p:nvPr/>
        </p:nvSpPr>
        <p:spPr>
          <a:xfrm>
            <a:off x="555656" y="2248302"/>
            <a:ext cx="4125464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Q&amp;A</a:t>
            </a:r>
            <a:endParaRPr sz="54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30" name="Google Shape;53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2136" y="2600572"/>
            <a:ext cx="2166678" cy="2166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grpSp>
        <p:nvGrpSpPr>
          <p:cNvPr id="591" name="Google Shape;591;p52"/>
          <p:cNvGrpSpPr/>
          <p:nvPr/>
        </p:nvGrpSpPr>
        <p:grpSpPr>
          <a:xfrm>
            <a:off x="1105218" y="1453954"/>
            <a:ext cx="2972072" cy="2950406"/>
            <a:chOff x="3248660" y="1469194"/>
            <a:chExt cx="2972072" cy="2950406"/>
          </a:xfrm>
        </p:grpSpPr>
        <p:grpSp>
          <p:nvGrpSpPr>
            <p:cNvPr id="592" name="Google Shape;592;p52"/>
            <p:cNvGrpSpPr/>
            <p:nvPr/>
          </p:nvGrpSpPr>
          <p:grpSpPr>
            <a:xfrm>
              <a:off x="3253740" y="1698799"/>
              <a:ext cx="2961912" cy="563880"/>
              <a:chOff x="2034540" y="3954780"/>
              <a:chExt cx="2961912" cy="563880"/>
            </a:xfrm>
          </p:grpSpPr>
          <p:sp>
            <p:nvSpPr>
              <p:cNvPr id="593" name="Google Shape;593;p52"/>
              <p:cNvSpPr/>
              <p:nvPr/>
            </p:nvSpPr>
            <p:spPr>
              <a:xfrm>
                <a:off x="2034540" y="3954780"/>
                <a:ext cx="2961912" cy="563880"/>
              </a:xfrm>
              <a:prstGeom prst="rect">
                <a:avLst/>
              </a:prstGeom>
              <a:noFill/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2"/>
              <p:cNvSpPr/>
              <p:nvPr/>
            </p:nvSpPr>
            <p:spPr>
              <a:xfrm>
                <a:off x="2202180" y="40843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2"/>
              <p:cNvSpPr/>
              <p:nvPr/>
            </p:nvSpPr>
            <p:spPr>
              <a:xfrm>
                <a:off x="2688528" y="432435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52"/>
              <p:cNvSpPr/>
              <p:nvPr/>
            </p:nvSpPr>
            <p:spPr>
              <a:xfrm>
                <a:off x="2636520" y="41224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52"/>
              <p:cNvSpPr/>
              <p:nvPr/>
            </p:nvSpPr>
            <p:spPr>
              <a:xfrm>
                <a:off x="2145030" y="43510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52"/>
              <p:cNvSpPr/>
              <p:nvPr/>
            </p:nvSpPr>
            <p:spPr>
              <a:xfrm>
                <a:off x="3161724" y="417957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52"/>
              <p:cNvSpPr/>
              <p:nvPr/>
            </p:nvSpPr>
            <p:spPr>
              <a:xfrm>
                <a:off x="3411671" y="421005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52"/>
              <p:cNvSpPr/>
              <p:nvPr/>
            </p:nvSpPr>
            <p:spPr>
              <a:xfrm>
                <a:off x="3686125" y="41224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2"/>
              <p:cNvSpPr/>
              <p:nvPr/>
            </p:nvSpPr>
            <p:spPr>
              <a:xfrm>
                <a:off x="2887270" y="41224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2"/>
              <p:cNvSpPr/>
              <p:nvPr/>
            </p:nvSpPr>
            <p:spPr>
              <a:xfrm>
                <a:off x="4125280" y="406527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2"/>
              <p:cNvSpPr/>
              <p:nvPr/>
            </p:nvSpPr>
            <p:spPr>
              <a:xfrm>
                <a:off x="4579044" y="41224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2"/>
              <p:cNvSpPr/>
              <p:nvPr/>
            </p:nvSpPr>
            <p:spPr>
              <a:xfrm>
                <a:off x="2354580" y="42367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2"/>
              <p:cNvSpPr/>
              <p:nvPr/>
            </p:nvSpPr>
            <p:spPr>
              <a:xfrm>
                <a:off x="4034813" y="43129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52"/>
              <p:cNvSpPr/>
              <p:nvPr/>
            </p:nvSpPr>
            <p:spPr>
              <a:xfrm>
                <a:off x="4352162" y="42367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52"/>
              <p:cNvSpPr/>
              <p:nvPr/>
            </p:nvSpPr>
            <p:spPr>
              <a:xfrm>
                <a:off x="3022476" y="437007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2"/>
              <p:cNvSpPr/>
              <p:nvPr/>
            </p:nvSpPr>
            <p:spPr>
              <a:xfrm>
                <a:off x="3700865" y="43129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2"/>
              <p:cNvSpPr/>
              <p:nvPr/>
            </p:nvSpPr>
            <p:spPr>
              <a:xfrm>
                <a:off x="2506980" y="438912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>
                <a:off x="4760000" y="4331970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2"/>
              <p:cNvSpPr/>
              <p:nvPr/>
            </p:nvSpPr>
            <p:spPr>
              <a:xfrm>
                <a:off x="4809835" y="4005567"/>
                <a:ext cx="114300" cy="1143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2" name="Google Shape;612;p52"/>
            <p:cNvSpPr/>
            <p:nvPr/>
          </p:nvSpPr>
          <p:spPr>
            <a:xfrm>
              <a:off x="4071430" y="1469194"/>
              <a:ext cx="1341120" cy="2286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Stream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3" name="Google Shape;613;p52"/>
            <p:cNvCxnSpPr/>
            <p:nvPr/>
          </p:nvCxnSpPr>
          <p:spPr>
            <a:xfrm>
              <a:off x="4745171" y="2262679"/>
              <a:ext cx="0" cy="309071"/>
            </a:xfrm>
            <a:prstGeom prst="straightConnector1">
              <a:avLst/>
            </a:prstGeom>
            <a:noFill/>
            <a:ln w="19050" cap="flat" cmpd="sng">
              <a:solidFill>
                <a:srgbClr val="41719C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4" name="Google Shape;614;p52"/>
            <p:cNvSpPr/>
            <p:nvPr/>
          </p:nvSpPr>
          <p:spPr>
            <a:xfrm>
              <a:off x="3253740" y="2571750"/>
              <a:ext cx="2966992" cy="1847850"/>
            </a:xfrm>
            <a:prstGeom prst="rect">
              <a:avLst/>
            </a:prstGeom>
            <a:noFill/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4638625" y="2880356"/>
              <a:ext cx="360229" cy="360229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6" name="Google Shape;616;p52"/>
            <p:cNvCxnSpPr>
              <a:stCxn id="615" idx="3"/>
            </p:cNvCxnSpPr>
            <p:nvPr/>
          </p:nvCxnSpPr>
          <p:spPr>
            <a:xfrm flipH="1">
              <a:off x="4499079" y="3187831"/>
              <a:ext cx="192300" cy="264600"/>
            </a:xfrm>
            <a:prstGeom prst="straightConnector1">
              <a:avLst/>
            </a:prstGeom>
            <a:noFill/>
            <a:ln w="12700" cap="flat" cmpd="sng">
              <a:solidFill>
                <a:srgbClr val="41719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" name="Google Shape;617;p52"/>
            <p:cNvCxnSpPr>
              <a:stCxn id="615" idx="5"/>
            </p:cNvCxnSpPr>
            <p:nvPr/>
          </p:nvCxnSpPr>
          <p:spPr>
            <a:xfrm>
              <a:off x="4946100" y="3187831"/>
              <a:ext cx="161400" cy="264600"/>
            </a:xfrm>
            <a:prstGeom prst="straightConnector1">
              <a:avLst/>
            </a:prstGeom>
            <a:noFill/>
            <a:ln w="12700" cap="flat" cmpd="sng">
              <a:solidFill>
                <a:srgbClr val="6B90B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8" name="Google Shape;618;p52"/>
            <p:cNvSpPr/>
            <p:nvPr/>
          </p:nvSpPr>
          <p:spPr>
            <a:xfrm>
              <a:off x="4302636" y="3452486"/>
              <a:ext cx="330324" cy="26607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4966285" y="3452486"/>
              <a:ext cx="330324" cy="26607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0" name="Google Shape;620;p52"/>
            <p:cNvCxnSpPr/>
            <p:nvPr/>
          </p:nvCxnSpPr>
          <p:spPr>
            <a:xfrm flipH="1">
              <a:off x="3964879" y="3059176"/>
              <a:ext cx="4432" cy="793709"/>
            </a:xfrm>
            <a:prstGeom prst="straightConnector1">
              <a:avLst/>
            </a:prstGeom>
            <a:noFill/>
            <a:ln w="12700" cap="flat" cmpd="sng">
              <a:solidFill>
                <a:srgbClr val="41719D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1" name="Google Shape;621;p52"/>
            <p:cNvCxnSpPr>
              <a:stCxn id="615" idx="2"/>
            </p:cNvCxnSpPr>
            <p:nvPr/>
          </p:nvCxnSpPr>
          <p:spPr>
            <a:xfrm rot="10800000">
              <a:off x="3969925" y="3059271"/>
              <a:ext cx="668700" cy="1200"/>
            </a:xfrm>
            <a:prstGeom prst="straightConnector1">
              <a:avLst/>
            </a:prstGeom>
            <a:noFill/>
            <a:ln w="12700" cap="flat" cmpd="sng">
              <a:solidFill>
                <a:srgbClr val="41719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2" name="Google Shape;622;p52"/>
            <p:cNvSpPr txBox="1"/>
            <p:nvPr/>
          </p:nvSpPr>
          <p:spPr>
            <a:xfrm>
              <a:off x="3413050" y="3852885"/>
              <a:ext cx="797485" cy="307777"/>
            </a:xfrm>
            <a:prstGeom prst="rect">
              <a:avLst/>
            </a:prstGeom>
            <a:noFill/>
            <a:ln w="19050" cap="flat" cmpd="sng">
              <a:solidFill>
                <a:srgbClr val="4171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 dirty="0" smtClean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en-US" altLang="zh-TW" sz="1400" i="0" u="none" strike="noStrike" cap="none" dirty="0" smtClean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Libre Baskerville"/>
                </a:rPr>
                <a:t>∆G </a:t>
              </a:r>
              <a:r>
                <a:rPr lang="en-US" altLang="zh-TW" sz="1400" i="0" u="none" strike="noStrike" cap="none" dirty="0" smtClean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&gt; </a:t>
              </a:r>
              <a:r>
                <a:rPr lang="zh-TW" sz="1400" i="0" u="none" strike="noStrike" cap="none" dirty="0" smtClean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ε</a:t>
              </a:r>
              <a:endParaRPr sz="1400" i="0" u="none" strike="noStrike" cap="none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3964879" y="3923020"/>
              <a:ext cx="144354" cy="195263"/>
            </a:xfrm>
            <a:prstGeom prst="ellipse">
              <a:avLst/>
            </a:prstGeom>
            <a:noFill/>
            <a:ln w="12700" cap="flat" cmpd="sng">
              <a:solidFill>
                <a:srgbClr val="569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4" name="Google Shape;624;p52"/>
            <p:cNvCxnSpPr>
              <a:stCxn id="623" idx="6"/>
            </p:cNvCxnSpPr>
            <p:nvPr/>
          </p:nvCxnSpPr>
          <p:spPr>
            <a:xfrm>
              <a:off x="4109233" y="4020652"/>
              <a:ext cx="786300" cy="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52"/>
            <p:cNvSpPr/>
            <p:nvPr/>
          </p:nvSpPr>
          <p:spPr>
            <a:xfrm>
              <a:off x="4854961" y="3732318"/>
              <a:ext cx="1161215" cy="54700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5114469" y="4229439"/>
              <a:ext cx="901707" cy="13598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00" b="0" i="0" u="none" strike="noStrike" cap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Hoeffding Bounding </a:t>
              </a:r>
              <a:endParaRPr sz="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2"/>
            <p:cNvSpPr txBox="1"/>
            <p:nvPr/>
          </p:nvSpPr>
          <p:spPr>
            <a:xfrm>
              <a:off x="3248660" y="2558817"/>
              <a:ext cx="2966992" cy="307777"/>
            </a:xfrm>
            <a:prstGeom prst="rect">
              <a:avLst/>
            </a:prstGeom>
            <a:solidFill>
              <a:srgbClr val="5B9BD5"/>
            </a:solidFill>
            <a:ln w="9525" cap="flat" cmpd="sng">
              <a:solidFill>
                <a:srgbClr val="4171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Split Criterion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8" name="Google Shape;628;p52"/>
          <p:cNvSpPr txBox="1"/>
          <p:nvPr/>
        </p:nvSpPr>
        <p:spPr>
          <a:xfrm>
            <a:off x="8162979" y="3417890"/>
            <a:ext cx="636900" cy="43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9" name="Google Shape;629;p52"/>
          <p:cNvGrpSpPr/>
          <p:nvPr/>
        </p:nvGrpSpPr>
        <p:grpSpPr>
          <a:xfrm>
            <a:off x="6708845" y="2485652"/>
            <a:ext cx="1637700" cy="746400"/>
            <a:chOff x="6115350" y="2617025"/>
            <a:chExt cx="1637700" cy="746400"/>
          </a:xfrm>
        </p:grpSpPr>
        <p:sp>
          <p:nvSpPr>
            <p:cNvPr id="630" name="Google Shape;630;p52"/>
            <p:cNvSpPr/>
            <p:nvPr/>
          </p:nvSpPr>
          <p:spPr>
            <a:xfrm>
              <a:off x="6115350" y="2617025"/>
              <a:ext cx="1637700" cy="746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Sport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1" name="Google Shape;631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26225" y="2703425"/>
              <a:ext cx="573600" cy="573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32" name="Google Shape;632;p52"/>
          <p:cNvCxnSpPr/>
          <p:nvPr/>
        </p:nvCxnSpPr>
        <p:spPr>
          <a:xfrm flipH="1">
            <a:off x="7076020" y="3290202"/>
            <a:ext cx="443700" cy="6027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3" name="Google Shape;633;p52"/>
          <p:cNvSpPr txBox="1"/>
          <p:nvPr/>
        </p:nvSpPr>
        <p:spPr>
          <a:xfrm>
            <a:off x="6882820" y="3420202"/>
            <a:ext cx="6369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4" name="Google Shape;634;p52"/>
          <p:cNvCxnSpPr/>
          <p:nvPr/>
        </p:nvCxnSpPr>
        <p:spPr>
          <a:xfrm>
            <a:off x="7712920" y="3287686"/>
            <a:ext cx="520363" cy="605216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5" name="Google Shape;635;p52"/>
          <p:cNvSpPr/>
          <p:nvPr/>
        </p:nvSpPr>
        <p:spPr>
          <a:xfrm>
            <a:off x="6629399" y="3907780"/>
            <a:ext cx="784800" cy="746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x+6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p52"/>
          <p:cNvPicPr preferRelativeResize="0"/>
          <p:nvPr/>
        </p:nvPicPr>
        <p:blipFill rotWithShape="1">
          <a:blip r:embed="rId5">
            <a:alphaModFix/>
          </a:blip>
          <a:srcRect t="1" r="11391" b="6238"/>
          <a:stretch/>
        </p:blipFill>
        <p:spPr>
          <a:xfrm>
            <a:off x="6802630" y="4005370"/>
            <a:ext cx="398640" cy="43043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2"/>
          <p:cNvSpPr/>
          <p:nvPr/>
        </p:nvSpPr>
        <p:spPr>
          <a:xfrm>
            <a:off x="7872020" y="3931510"/>
            <a:ext cx="784800" cy="746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52"/>
          <p:cNvPicPr preferRelativeResize="0"/>
          <p:nvPr/>
        </p:nvPicPr>
        <p:blipFill rotWithShape="1">
          <a:blip r:embed="rId5">
            <a:alphaModFix/>
          </a:blip>
          <a:srcRect t="1" r="11391" b="6238"/>
          <a:stretch/>
        </p:blipFill>
        <p:spPr>
          <a:xfrm>
            <a:off x="8082789" y="3993008"/>
            <a:ext cx="398640" cy="43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4489" y="4169670"/>
            <a:ext cx="178844" cy="178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7"/>
          <p:cNvGrpSpPr/>
          <p:nvPr/>
        </p:nvGrpSpPr>
        <p:grpSpPr>
          <a:xfrm flipH="1">
            <a:off x="409121" y="-134775"/>
            <a:ext cx="2397150" cy="5347575"/>
            <a:chOff x="8442118" y="-179700"/>
            <a:chExt cx="3196200" cy="7130101"/>
          </a:xfrm>
        </p:grpSpPr>
        <p:cxnSp>
          <p:nvCxnSpPr>
            <p:cNvPr id="168" name="Google Shape;168;p27"/>
            <p:cNvCxnSpPr/>
            <p:nvPr/>
          </p:nvCxnSpPr>
          <p:spPr>
            <a:xfrm>
              <a:off x="8442118" y="0"/>
              <a:ext cx="1966200" cy="69504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" name="Google Shape;169;p27"/>
            <p:cNvCxnSpPr/>
            <p:nvPr/>
          </p:nvCxnSpPr>
          <p:spPr>
            <a:xfrm rot="10800000" flipH="1">
              <a:off x="8442118" y="-179700"/>
              <a:ext cx="3196200" cy="70377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0" name="Google Shape;170;p27"/>
          <p:cNvSpPr/>
          <p:nvPr/>
        </p:nvSpPr>
        <p:spPr>
          <a:xfrm rot="10800000">
            <a:off x="1" y="190894"/>
            <a:ext cx="2290712" cy="4956899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1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148550" y="1983598"/>
            <a:ext cx="1318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 sz="15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4075883" y="94298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4123278" y="100161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4756925" y="1255975"/>
            <a:ext cx="340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Problems in Mining Data Streams</a:t>
            </a:r>
            <a:endParaRPr sz="16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756932" y="908263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4075883" y="1876333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4123278" y="193496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4756925" y="1841600"/>
            <a:ext cx="39672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of stream data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4075883" y="326905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4123278" y="332768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4756921" y="3234325"/>
            <a:ext cx="35364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Results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4075883" y="4046874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4123278" y="410550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756932" y="4012152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4756925" y="2191375"/>
            <a:ext cx="41484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Very Fast Decision Tree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Enhancing VFDT with Local Split-Time Prediction : One-sided Minimum 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/>
        </p:nvSpPr>
        <p:spPr>
          <a:xfrm>
            <a:off x="332689" y="130211"/>
            <a:ext cx="129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332725" y="380825"/>
            <a:ext cx="4994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Stream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1043050" y="1413144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1043050" y="3010639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1406563" y="1360975"/>
            <a:ext cx="17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Characteristic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946200" y="1509388"/>
            <a:ext cx="5057100" cy="12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Volume of data is extremely high</a:t>
            </a:r>
            <a:endParaRPr sz="16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Arrive continuously</a:t>
            </a:r>
            <a:endParaRPr sz="16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Fast changing</a:t>
            </a:r>
            <a:endParaRPr sz="16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1406580" y="2952000"/>
            <a:ext cx="333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Applications of data stream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946200" y="3135400"/>
            <a:ext cx="5057100" cy="12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Phone call records</a:t>
            </a:r>
            <a:endParaRPr sz="16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Network Monitoring</a:t>
            </a:r>
            <a:endParaRPr sz="16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Financial application (stock exchange)</a:t>
            </a:r>
            <a:endParaRPr sz="16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38600" y="4663200"/>
            <a:ext cx="8564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Babcock, S. Babu, M. Datar, R. Motwani, and J. Widom. </a:t>
            </a:r>
            <a:r>
              <a:rPr lang="zh-TW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 and Issues in Data Stream Systems</a:t>
            </a:r>
            <a:r>
              <a:rPr lang="zh-TW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ACM SIGMOD/PODS 2002 Conference.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/>
        </p:nvSpPr>
        <p:spPr>
          <a:xfrm>
            <a:off x="332689" y="130211"/>
            <a:ext cx="129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Problems in Mining Data Streams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9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1043050" y="1413144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1043050" y="3010639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1406600" y="1360975"/>
            <a:ext cx="682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Traditional data mining techniques usually require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946200" y="1661788"/>
            <a:ext cx="5057100" cy="12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Entire dataset to be present</a:t>
            </a:r>
            <a:endParaRPr sz="16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 dirty="0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Random access to the data </a:t>
            </a:r>
            <a:endParaRPr sz="1600" b="0" i="0" u="none" strike="noStrike" cap="none" dirty="0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1406571" y="2952000"/>
            <a:ext cx="602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Challenges of stream mining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946200" y="3211600"/>
            <a:ext cx="6821100" cy="12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Impractical to store the whole data</a:t>
            </a:r>
            <a:endParaRPr sz="16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Char char="●"/>
            </a:pPr>
            <a:r>
              <a:rPr lang="zh-TW" sz="16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Rapid and continuous loading of individual data items</a:t>
            </a:r>
            <a:endParaRPr sz="16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/>
        </p:nvSpPr>
        <p:spPr>
          <a:xfrm>
            <a:off x="332689" y="130211"/>
            <a:ext cx="129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Challenge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1406600" y="1360975"/>
            <a:ext cx="750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1138375" y="1520050"/>
            <a:ext cx="6015300" cy="858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820476" y="1656525"/>
            <a:ext cx="1226700" cy="4803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Classic </a:t>
            </a:r>
            <a:endParaRPr sz="2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2174625" y="1662400"/>
            <a:ext cx="49221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Decision tree learner assume all training data can be stored in memory simultaneously.</a:t>
            </a:r>
            <a:endParaRPr sz="16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1406600" y="3048675"/>
            <a:ext cx="750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1138375" y="3207750"/>
            <a:ext cx="6015300" cy="123702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2B4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820476" y="3344225"/>
            <a:ext cx="1226700" cy="4803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Goal</a:t>
            </a:r>
            <a:endParaRPr sz="21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2174625" y="3325575"/>
            <a:ext cx="4729500" cy="1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Design a decision tree learner that</a:t>
            </a:r>
            <a:endParaRPr sz="16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AutoNum type="romanUcPeriod"/>
            </a:pPr>
            <a:r>
              <a:rPr lang="zh-TW" sz="16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read each example </a:t>
            </a:r>
            <a:r>
              <a:rPr lang="zh-TW" sz="1600" b="0" i="0" u="sng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at most once </a:t>
            </a:r>
            <a:endParaRPr sz="1600" b="0" i="0" u="sng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1"/>
              </a:buClr>
              <a:buSzPts val="1600"/>
              <a:buFont typeface="Microsoft Yahei"/>
              <a:buAutoNum type="romanUcPeriod"/>
            </a:pPr>
            <a:r>
              <a:rPr lang="zh-TW" sz="16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 a small constaint time to process it</a:t>
            </a:r>
            <a:endParaRPr sz="16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1"/>
          <p:cNvGrpSpPr/>
          <p:nvPr/>
        </p:nvGrpSpPr>
        <p:grpSpPr>
          <a:xfrm flipH="1">
            <a:off x="409121" y="-134775"/>
            <a:ext cx="2397150" cy="5347575"/>
            <a:chOff x="8442118" y="-179700"/>
            <a:chExt cx="3196200" cy="7130101"/>
          </a:xfrm>
        </p:grpSpPr>
        <p:cxnSp>
          <p:nvCxnSpPr>
            <p:cNvPr id="233" name="Google Shape;233;p31"/>
            <p:cNvCxnSpPr/>
            <p:nvPr/>
          </p:nvCxnSpPr>
          <p:spPr>
            <a:xfrm>
              <a:off x="8442118" y="0"/>
              <a:ext cx="1966200" cy="69504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31"/>
            <p:cNvCxnSpPr/>
            <p:nvPr/>
          </p:nvCxnSpPr>
          <p:spPr>
            <a:xfrm rot="10800000" flipH="1">
              <a:off x="8442118" y="-179700"/>
              <a:ext cx="3196200" cy="7037700"/>
            </a:xfrm>
            <a:prstGeom prst="straightConnector1">
              <a:avLst/>
            </a:prstGeom>
            <a:noFill/>
            <a:ln w="9525" cap="flat" cmpd="sng">
              <a:solidFill>
                <a:srgbClr val="002B4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5" name="Google Shape;235;p31"/>
          <p:cNvSpPr/>
          <p:nvPr/>
        </p:nvSpPr>
        <p:spPr>
          <a:xfrm rot="10800000">
            <a:off x="1" y="190894"/>
            <a:ext cx="2290712" cy="4956899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1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148550" y="1983598"/>
            <a:ext cx="1318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 sz="15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4075883" y="94298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4123278" y="100161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4756925" y="1255975"/>
            <a:ext cx="340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Problems in Mining Data Streams</a:t>
            </a:r>
            <a:endParaRPr sz="16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4756932" y="908263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4075883" y="1876333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4123278" y="193496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4756925" y="1841600"/>
            <a:ext cx="39672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of stream data</a:t>
            </a:r>
            <a:endParaRPr sz="2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4075883" y="3269055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4123278" y="3327686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4756921" y="3234325"/>
            <a:ext cx="35364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 Results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4075883" y="4046874"/>
            <a:ext cx="546000" cy="5460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4123278" y="4105505"/>
            <a:ext cx="451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4756932" y="4012152"/>
            <a:ext cx="2172900" cy="392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21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4756925" y="2191375"/>
            <a:ext cx="41484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1" i="0" u="sng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Very Fast Decision Tree</a:t>
            </a:r>
            <a:endParaRPr sz="1400" b="1" i="0" u="sng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TW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Enhancing VFDT with Local Split-Time Prediction : One-sided Minimum 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Classification of stream data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Very Fast Decision Tree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1065796" y="924225"/>
            <a:ext cx="602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1" i="0" u="none" strike="noStrike" cap="none">
                <a:solidFill>
                  <a:srgbClr val="1C458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Main Idea</a:t>
            </a:r>
            <a:endParaRPr sz="2100" b="1" i="0" u="none" strike="noStrike" cap="none">
              <a:solidFill>
                <a:srgbClr val="1C458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862810" y="4591200"/>
            <a:ext cx="757894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P. Domingos and G. Hulten, “Mining high-speed data streams,” in Proc. of the Sixth SIGKDD International Conference on Knowledge Discovery and Data Mining, 2000.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1043050" y="1413144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1406600" y="1360975"/>
            <a:ext cx="682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Designed for extremely large dataset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1043050" y="2175144"/>
            <a:ext cx="269100" cy="172500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1406600" y="2122975"/>
            <a:ext cx="68211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Find the best attribute at a given node by considering only a </a:t>
            </a:r>
            <a:r>
              <a:rPr lang="zh-TW" sz="1800" b="1" i="0" u="sng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small subset</a:t>
            </a:r>
            <a:r>
              <a:rPr lang="zh-TW" sz="18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of training examples that pass through the node</a:t>
            </a: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1257050" y="3384075"/>
            <a:ext cx="6598839" cy="710847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examples are sufficient?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/>
        </p:nvSpPr>
        <p:spPr>
          <a:xfrm>
            <a:off x="332724" y="130200"/>
            <a:ext cx="28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Classification of stream data</a:t>
            </a: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32725" y="380825"/>
            <a:ext cx="682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0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Very Fast Decision Tree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3"/>
          <p:cNvSpPr/>
          <p:nvPr/>
        </p:nvSpPr>
        <p:spPr>
          <a:xfrm flipH="1">
            <a:off x="3" y="-9961"/>
            <a:ext cx="307072" cy="624114"/>
          </a:xfrm>
          <a:custGeom>
            <a:avLst/>
            <a:gdLst/>
            <a:ahLst/>
            <a:cxnLst/>
            <a:rect l="l" t="t" r="r" b="b"/>
            <a:pathLst>
              <a:path w="2332" h="3907" extrusionOk="0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1065796" y="924225"/>
            <a:ext cx="602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1" i="0" u="none" strike="noStrike" cap="none">
                <a:solidFill>
                  <a:srgbClr val="1C458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How many examples are enough?</a:t>
            </a:r>
            <a:endParaRPr sz="2100" b="1" i="0" u="none" strike="noStrike" cap="none">
              <a:solidFill>
                <a:srgbClr val="1C458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994575" y="1695152"/>
            <a:ext cx="7154700" cy="3257848"/>
          </a:xfrm>
          <a:prstGeom prst="rect">
            <a:avLst/>
          </a:prstGeom>
          <a:noFill/>
          <a:ln w="28575" cap="flat" cmpd="sng">
            <a:solidFill>
              <a:srgbClr val="002B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1273974" y="1921950"/>
            <a:ext cx="6818465" cy="266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15" t="-9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1156735" y="1474182"/>
            <a:ext cx="3247625" cy="376996"/>
          </a:xfrm>
          <a:prstGeom prst="roundRect">
            <a:avLst>
              <a:gd name="adj" fmla="val 16667"/>
            </a:avLst>
          </a:prstGeom>
          <a:solidFill>
            <a:srgbClr val="002B4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Hoeffding Bounding </a:t>
            </a:r>
            <a:endParaRPr sz="2000" b="0" i="0" u="none" strike="noStrike" cap="none">
              <a:solidFill>
                <a:srgbClr val="F2F2F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3565430" y="4572133"/>
            <a:ext cx="2476960" cy="307777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>
                <a:solidFill>
                  <a:srgbClr val="002B4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 is bigger, ε gets smaller</a:t>
            </a:r>
            <a:endParaRPr sz="1200" b="0" i="0" u="none" strike="noStrike" cap="none">
              <a:solidFill>
                <a:srgbClr val="002B4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7077">
            <a:off x="5879188" y="4335841"/>
            <a:ext cx="326403" cy="326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1244</Words>
  <Application>Microsoft Office PowerPoint</Application>
  <PresentationFormat>如螢幕大小 (16:9)</PresentationFormat>
  <Paragraphs>261</Paragraphs>
  <Slides>29</Slides>
  <Notes>29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Microsoft Yahei</vt:lpstr>
      <vt:lpstr>Courgette</vt:lpstr>
      <vt:lpstr>Cambria Math</vt:lpstr>
      <vt:lpstr>Arial</vt:lpstr>
      <vt:lpstr>Libre Baskerville</vt:lpstr>
      <vt:lpstr>Calibri</vt:lpstr>
      <vt:lpstr>Tahoma</vt:lpstr>
      <vt:lpstr>Simple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wanling</dc:creator>
  <cp:lastModifiedBy>wanling12538@gmail.com</cp:lastModifiedBy>
  <cp:revision>9</cp:revision>
  <dcterms:modified xsi:type="dcterms:W3CDTF">2019-12-11T12:24:50Z</dcterms:modified>
</cp:coreProperties>
</file>